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0"/>
  </p:notesMasterIdLst>
  <p:sldIdLst>
    <p:sldId id="25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72" r:id="rId11"/>
    <p:sldId id="277" r:id="rId12"/>
    <p:sldId id="288" r:id="rId13"/>
    <p:sldId id="274" r:id="rId14"/>
    <p:sldId id="278" r:id="rId15"/>
    <p:sldId id="279" r:id="rId16"/>
    <p:sldId id="275" r:id="rId17"/>
    <p:sldId id="289" r:id="rId18"/>
    <p:sldId id="290" r:id="rId19"/>
  </p:sldIdLst>
  <p:sldSz cx="9144000" cy="6858000" type="screen4x3"/>
  <p:notesSz cx="6889750" cy="100155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2832F5-EA01-48E5-B403-87E193F50680}">
          <p14:sldIdLst>
            <p14:sldId id="25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  <p14:section name="Project Overview" id="{087866C3-7028-482C-8D34-6BF5363FBD75}">
          <p14:sldIdLst/>
        </p14:section>
        <p14:section name="Status Update" id="{521DEF98-8796-4632-831A-16252E9A6054}">
          <p14:sldIdLst>
            <p14:sldId id="272"/>
            <p14:sldId id="277"/>
            <p14:sldId id="288"/>
            <p14:sldId id="274"/>
            <p14:sldId id="278"/>
            <p14:sldId id="279"/>
            <p14:sldId id="275"/>
            <p14:sldId id="289"/>
            <p14:sldId id="290"/>
          </p14:sldIdLst>
        </p14:section>
        <p14:section name="Timeline" id="{CF24EBA6-C924-424D-AC31-A4B9992A87E0}">
          <p14:sldIdLst/>
        </p14:section>
        <p14:section name="Next Steps and Action Items" id="{C24C98EC-938D-4034-8DB8-5E8DBF16E3CB}">
          <p14:sldIdLst/>
        </p14:section>
        <p14:section name="Appendix" id="{E35CCD6A-2288-476E-BC93-C75323AE1F3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FFBFF"/>
    <a:srgbClr val="E1F7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35" autoAdjust="0"/>
    <p:restoredTop sz="88187" autoAdjust="0"/>
  </p:normalViewPr>
  <p:slideViewPr>
    <p:cSldViewPr>
      <p:cViewPr varScale="1">
        <p:scale>
          <a:sx n="77" d="100"/>
          <a:sy n="77" d="100"/>
        </p:scale>
        <p:origin x="1037" y="67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lisabeth\Documents\Hardy\Capex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elisabeth\Documents\Hardy\Cape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Feuil1!$A$12</c:f>
              <c:strCache>
                <c:ptCount val="1"/>
                <c:pt idx="0">
                  <c:v>Année</c:v>
                </c:pt>
              </c:strCache>
            </c:strRef>
          </c:tx>
          <c:invertIfNegative val="0"/>
          <c:cat>
            <c:numRef>
              <c:f>Feuil1!$B$12:$F$12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Feuil1!$B$12:$F$12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F-4417-B0C1-AB3E58FFBBC6}"/>
            </c:ext>
          </c:extLst>
        </c:ser>
        <c:ser>
          <c:idx val="1"/>
          <c:order val="1"/>
          <c:tx>
            <c:strRef>
              <c:f>Feuil1!$A$13</c:f>
              <c:strCache>
                <c:ptCount val="1"/>
                <c:pt idx="0">
                  <c:v>Cash-Flow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Feuil1!$B$12:$F$12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Feuil1!$B$13:$F$13</c:f>
              <c:numCache>
                <c:formatCode>#,##0\ [$€-1];[Red]\-#,##0\ [$€-1]</c:formatCode>
                <c:ptCount val="5"/>
                <c:pt idx="0">
                  <c:v>-1000</c:v>
                </c:pt>
                <c:pt idx="1">
                  <c:v>500</c:v>
                </c:pt>
                <c:pt idx="2">
                  <c:v>500</c:v>
                </c:pt>
                <c:pt idx="3">
                  <c:v>500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F-4417-B0C1-AB3E58FFB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3"/>
        <c:overlap val="96"/>
        <c:axId val="66265088"/>
        <c:axId val="66266624"/>
      </c:barChart>
      <c:catAx>
        <c:axId val="6626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6266624"/>
        <c:crosses val="autoZero"/>
        <c:auto val="1"/>
        <c:lblAlgn val="ctr"/>
        <c:lblOffset val="100"/>
        <c:noMultiLvlLbl val="0"/>
      </c:catAx>
      <c:valAx>
        <c:axId val="66266624"/>
        <c:scaling>
          <c:orientation val="minMax"/>
          <c:max val="500"/>
          <c:min val="-1000"/>
        </c:scaling>
        <c:delete val="0"/>
        <c:axPos val="l"/>
        <c:numFmt formatCode="General" sourceLinked="1"/>
        <c:majorTickMark val="out"/>
        <c:minorTickMark val="none"/>
        <c:tickLblPos val="nextTo"/>
        <c:crossAx val="66265088"/>
        <c:crosses val="autoZero"/>
        <c:crossBetween val="between"/>
        <c:majorUnit val="50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Feuil1!$A$24</c:f>
              <c:strCache>
                <c:ptCount val="1"/>
                <c:pt idx="0">
                  <c:v>Année</c:v>
                </c:pt>
              </c:strCache>
            </c:strRef>
          </c:tx>
          <c:invertIfNegative val="0"/>
          <c:cat>
            <c:numRef>
              <c:f>Feuil1!$B$24:$F$24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Feuil1!$B$24:$F$24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22-4A5F-BF1B-F85F39B8E399}"/>
            </c:ext>
          </c:extLst>
        </c:ser>
        <c:ser>
          <c:idx val="1"/>
          <c:order val="1"/>
          <c:tx>
            <c:strRef>
              <c:f>Feuil1!$A$25</c:f>
              <c:strCache>
                <c:ptCount val="1"/>
                <c:pt idx="0">
                  <c:v>Cash-Flow cumulé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linear"/>
            <c:dispRSqr val="0"/>
            <c:dispEq val="0"/>
          </c:trendline>
          <c:cat>
            <c:numRef>
              <c:f>Feuil1!$B$24:$F$24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Feuil1!$B$25:$F$25</c:f>
              <c:numCache>
                <c:formatCode>#,##0\ [$€-1];[Red]\-#,##0\ [$€-1]</c:formatCode>
                <c:ptCount val="5"/>
                <c:pt idx="0">
                  <c:v>-1000</c:v>
                </c:pt>
                <c:pt idx="1">
                  <c:v>-500</c:v>
                </c:pt>
                <c:pt idx="2">
                  <c:v>0</c:v>
                </c:pt>
                <c:pt idx="3">
                  <c:v>500</c:v>
                </c:pt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22-4A5F-BF1B-F85F39B8E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3"/>
        <c:overlap val="96"/>
        <c:axId val="66292736"/>
        <c:axId val="66310912"/>
      </c:barChart>
      <c:catAx>
        <c:axId val="6629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6310912"/>
        <c:crosses val="autoZero"/>
        <c:auto val="1"/>
        <c:lblAlgn val="ctr"/>
        <c:lblOffset val="100"/>
        <c:noMultiLvlLbl val="0"/>
      </c:catAx>
      <c:valAx>
        <c:axId val="66310912"/>
        <c:scaling>
          <c:orientation val="minMax"/>
          <c:max val="1000"/>
          <c:min val="-1000"/>
        </c:scaling>
        <c:delete val="0"/>
        <c:axPos val="l"/>
        <c:numFmt formatCode="General" sourceLinked="1"/>
        <c:majorTickMark val="out"/>
        <c:minorTickMark val="none"/>
        <c:tickLblPos val="nextTo"/>
        <c:crossAx val="66292736"/>
        <c:crosses val="autoZero"/>
        <c:crossBetween val="between"/>
        <c:majorUnit val="50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0.07018</cdr:x>
      <cdr:y>0.04023</cdr:y>
    </cdr:from>
    <cdr:to>
      <cdr:x>0.27018</cdr:x>
      <cdr:y>0.13398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76064" y="75456"/>
          <a:ext cx="1641782" cy="175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100" dirty="0"/>
            <a:t>Cash-Flow</a:t>
          </a:r>
        </a:p>
      </cdr:txBody>
    </cdr:sp>
  </cdr:relSizeAnchor>
  <cdr:relSizeAnchor xmlns:cdr="http://schemas.openxmlformats.org/drawingml/2006/chartDrawing">
    <cdr:from>
      <cdr:x>0.88482</cdr:x>
      <cdr:y>0.53931</cdr:y>
    </cdr:from>
    <cdr:to>
      <cdr:x>1</cdr:x>
      <cdr:y>0.63306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7272808" y="1011560"/>
          <a:ext cx="945502" cy="175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BE" dirty="0"/>
            <a:t>t</a:t>
          </a:r>
          <a:r>
            <a:rPr lang="fr-BE" sz="1100" dirty="0"/>
            <a:t>ime ( </a:t>
          </a:r>
          <a:r>
            <a:rPr lang="fr-BE" sz="1100" dirty="0" err="1"/>
            <a:t>years</a:t>
          </a:r>
          <a:r>
            <a:rPr lang="fr-BE" sz="1100" dirty="0"/>
            <a:t> )e)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0.11458</cdr:x>
      <cdr:y>0.02083</cdr:y>
    </cdr:from>
    <cdr:to>
      <cdr:x>0.42982</cdr:x>
      <cdr:y>0.22222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940577" y="42070"/>
          <a:ext cx="2587815" cy="406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100" dirty="0" err="1"/>
            <a:t>Cumulated</a:t>
          </a:r>
          <a:r>
            <a:rPr lang="fr-BE" sz="1100" dirty="0"/>
            <a:t> Cash-Flow</a:t>
          </a:r>
        </a:p>
      </cdr:txBody>
    </cdr:sp>
  </cdr:relSizeAnchor>
  <cdr:relSizeAnchor xmlns:cdr="http://schemas.openxmlformats.org/drawingml/2006/chartDrawing">
    <cdr:from>
      <cdr:x>0.83157</cdr:x>
      <cdr:y>0.64176</cdr:y>
    </cdr:from>
    <cdr:to>
      <cdr:x>1</cdr:x>
      <cdr:y>0.82757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6826325" y="1296143"/>
          <a:ext cx="1382588" cy="3752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BE" sz="1100" dirty="0"/>
            <a:t>time ( </a:t>
          </a:r>
          <a:r>
            <a:rPr lang="fr-BE" sz="1100" dirty="0" err="1"/>
            <a:t>years</a:t>
          </a:r>
          <a:r>
            <a:rPr lang="fr-BE" sz="1100" dirty="0"/>
            <a:t> 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0777"/>
          </a:xfrm>
          <a:prstGeom prst="rect">
            <a:avLst/>
          </a:prstGeom>
        </p:spPr>
        <p:txBody>
          <a:bodyPr vert="horz" lIns="96589" tIns="48295" rIns="96589" bIns="482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0777"/>
          </a:xfrm>
          <a:prstGeom prst="rect">
            <a:avLst/>
          </a:prstGeom>
        </p:spPr>
        <p:txBody>
          <a:bodyPr vert="horz" lIns="96589" tIns="48295" rIns="96589" bIns="48295" rtlCol="0"/>
          <a:lstStyle>
            <a:lvl1pPr algn="r">
              <a:defRPr sz="1300"/>
            </a:lvl1pPr>
          </a:lstStyle>
          <a:p>
            <a:fld id="{724506C0-3FFE-45A5-803D-9F4FC5464A70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9" tIns="48295" rIns="96589" bIns="4829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7381"/>
            <a:ext cx="5511800" cy="4506992"/>
          </a:xfrm>
          <a:prstGeom prst="rect">
            <a:avLst/>
          </a:prstGeom>
        </p:spPr>
        <p:txBody>
          <a:bodyPr vert="horz" lIns="96589" tIns="48295" rIns="96589" bIns="4829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3023"/>
            <a:ext cx="2985558" cy="500777"/>
          </a:xfrm>
          <a:prstGeom prst="rect">
            <a:avLst/>
          </a:prstGeom>
        </p:spPr>
        <p:txBody>
          <a:bodyPr vert="horz" lIns="96589" tIns="48295" rIns="96589" bIns="482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8" y="9513023"/>
            <a:ext cx="2985558" cy="500777"/>
          </a:xfrm>
          <a:prstGeom prst="rect">
            <a:avLst/>
          </a:prstGeom>
        </p:spPr>
        <p:txBody>
          <a:bodyPr vert="horz" lIns="96589" tIns="48295" rIns="96589" bIns="48295" rtlCol="0" anchor="b"/>
          <a:lstStyle>
            <a:lvl1pPr algn="r">
              <a:defRPr sz="1300"/>
            </a:lvl1pPr>
          </a:lstStyle>
          <a:p>
            <a:fld id="{F8646707-6BBD-41A9-B4DF-0C76A73A2D2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60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5889">
              <a:defRPr/>
            </a:pPr>
            <a:r>
              <a:rPr lang="en-US" dirty="0"/>
              <a:t>This template can be used as a starter file to give updates for project</a:t>
            </a:r>
            <a:r>
              <a:rPr lang="en-US" baseline="0" dirty="0"/>
              <a:t> milestones.</a:t>
            </a:r>
            <a:endParaRPr lang="en-US" dirty="0"/>
          </a:p>
          <a:p>
            <a:endParaRPr lang="en-US" baseline="0" dirty="0"/>
          </a:p>
          <a:p>
            <a:pPr lvl="0"/>
            <a:r>
              <a:rPr lang="en-US" sz="1100" b="1" dirty="0"/>
              <a:t>Sections</a:t>
            </a:r>
            <a:endParaRPr lang="en-US" sz="1100" dirty="0"/>
          </a:p>
          <a:p>
            <a:pPr lvl="0"/>
            <a:r>
              <a:rPr lang="en-US" sz="1100" dirty="0"/>
              <a:t>Right-click on a slide to add sections. Sections can help to organize your slides or facilitate collaboration between multiple authors.</a:t>
            </a:r>
          </a:p>
          <a:p>
            <a:pPr lvl="0"/>
            <a:endParaRPr lang="en-US" sz="1100" b="1" dirty="0"/>
          </a:p>
          <a:p>
            <a:pPr lvl="0"/>
            <a:r>
              <a:rPr lang="en-US" sz="1100" b="1" dirty="0"/>
              <a:t>Notes</a:t>
            </a:r>
          </a:p>
          <a:p>
            <a:pPr lvl="0"/>
            <a:r>
              <a:rPr lang="en-US" sz="1100" dirty="0"/>
              <a:t>Use the Notes section for delivery notes or to provide additional details for the audience.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100" dirty="0"/>
              <a:t>Keep in mind the font size (important for accessibility, visibility, videotaping, and online production)</a:t>
            </a:r>
          </a:p>
          <a:p>
            <a:pPr lvl="0"/>
            <a:endParaRPr lang="en-US" sz="1100" dirty="0"/>
          </a:p>
          <a:p>
            <a:pPr lvl="0">
              <a:buFontTx/>
              <a:buNone/>
            </a:pPr>
            <a:r>
              <a:rPr lang="en-US" sz="1100" b="1" dirty="0"/>
              <a:t>Coordinated colors </a:t>
            </a:r>
          </a:p>
          <a:p>
            <a:pPr lvl="0">
              <a:buFontTx/>
              <a:buNone/>
            </a:pPr>
            <a:r>
              <a:rPr lang="en-US" sz="1100" dirty="0"/>
              <a:t>Pay particular attention to the graphs, charts, and text boxes. </a:t>
            </a:r>
          </a:p>
          <a:p>
            <a:pPr lvl="0"/>
            <a:r>
              <a:rPr lang="en-US" sz="1100" dirty="0"/>
              <a:t>Consider that attendees will print in black and white or </a:t>
            </a:r>
            <a:r>
              <a:rPr lang="en-US" sz="1100" dirty="0" err="1"/>
              <a:t>grayscale</a:t>
            </a:r>
            <a:r>
              <a:rPr lang="en-US" sz="1100" dirty="0"/>
              <a:t>. Run a test print to make sure your colors work when printed in pure black and white and </a:t>
            </a:r>
            <a:r>
              <a:rPr lang="en-US" sz="1100" dirty="0" err="1"/>
              <a:t>grayscale</a:t>
            </a:r>
            <a:r>
              <a:rPr lang="en-US" sz="1100" dirty="0"/>
              <a:t>.</a:t>
            </a:r>
          </a:p>
          <a:p>
            <a:pPr lvl="0">
              <a:buFontTx/>
              <a:buNone/>
            </a:pPr>
            <a:endParaRPr lang="en-US" sz="1100" dirty="0"/>
          </a:p>
          <a:p>
            <a:pPr lvl="0">
              <a:buFontTx/>
              <a:buNone/>
            </a:pPr>
            <a:r>
              <a:rPr lang="en-US" sz="1100" b="1" dirty="0"/>
              <a:t>Graphics, tables, and graphs</a:t>
            </a:r>
          </a:p>
          <a:p>
            <a:pPr lvl="0"/>
            <a:r>
              <a:rPr lang="en-US" sz="1100" dirty="0"/>
              <a:t>Keep it simple: If possible, use consistent, non-distracting styles and colors.</a:t>
            </a:r>
          </a:p>
          <a:p>
            <a:pPr lvl="0"/>
            <a:r>
              <a:rPr lang="en-US" sz="1100" dirty="0"/>
              <a:t>Label all graphs and tables.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33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58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4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3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93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9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66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77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1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EE42-F6A4-4E9A-AE09-1B3C7E22AB62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2100-33B6-4AB2-925D-F5DAE2C99BE7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41FC-DDD6-4953-A696-4C60391D1645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>
              <a:defRPr sz="3600" b="0" cap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A3743-0ED6-47C3-9F95-BD30B655D55F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6B44-07A0-4996-8140-034916337C6D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B66C-605C-418F-9362-E37A744811D2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1681-670D-441D-A729-D84558F7F5F4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1BC1-E01F-4D4F-AA0F-6C5429407A27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CBC-1A1D-4741-AA8B-FF274A911300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E153-217E-40F4-97BD-BAE53F11B7C6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3CE-8B0C-48B9-AEB2-443FE8C661AE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3DD2E-5093-40C3-B2F2-115D292FCBD2}" type="datetime1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hyperlink" Target="mailto:jean.hardy@jhfinaglass.eu" TargetMode="Externa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CAPEX – </a:t>
            </a:r>
            <a:r>
              <a:rPr lang="en-US" u="sng" dirty="0" err="1"/>
              <a:t>CAP</a:t>
            </a:r>
            <a:r>
              <a:rPr lang="en-US" dirty="0" err="1"/>
              <a:t>ital</a:t>
            </a:r>
            <a:r>
              <a:rPr lang="en-US" dirty="0"/>
              <a:t> </a:t>
            </a:r>
            <a:r>
              <a:rPr lang="en-US" u="sng" dirty="0" err="1"/>
              <a:t>EX</a:t>
            </a:r>
            <a:r>
              <a:rPr lang="en-US" dirty="0" err="1"/>
              <a:t>penditures</a:t>
            </a:r>
            <a:r>
              <a:rPr lang="en-US" dirty="0"/>
              <a:t> : </a:t>
            </a:r>
            <a:br>
              <a:rPr lang="en-US" dirty="0"/>
            </a:br>
            <a:r>
              <a:rPr lang="en-US" sz="2200" dirty="0"/>
              <a:t>Definition – Budget – Profitability – Approval – Follow-up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877272"/>
            <a:ext cx="9143999" cy="830997"/>
          </a:xfrm>
          <a:prstGeom prst="rect">
            <a:avLst/>
          </a:prstGeom>
          <a:solidFill>
            <a:srgbClr val="EFFBFF"/>
          </a:solidFill>
        </p:spPr>
        <p:txBody>
          <a:bodyPr wrap="square" rtlCol="0">
            <a:spAutoFit/>
          </a:bodyPr>
          <a:lstStyle/>
          <a:p>
            <a:r>
              <a:rPr lang="fr-BE" sz="1600" i="1" dirty="0"/>
              <a:t>Alliance Centre Brabant Wallon			   </a:t>
            </a:r>
            <a:r>
              <a:rPr lang="fr-BE" sz="1600" i="1" u="sng" dirty="0" err="1"/>
              <a:t>Author</a:t>
            </a:r>
            <a:r>
              <a:rPr lang="fr-BE" sz="1600" i="1" dirty="0"/>
              <a:t> : 	Jean Hardy</a:t>
            </a:r>
          </a:p>
          <a:p>
            <a:r>
              <a:rPr lang="fr-BE" sz="1600" i="1" dirty="0"/>
              <a:t>Axis Parc, Business Center				       </a:t>
            </a:r>
            <a:r>
              <a:rPr lang="fr-BE" sz="1600" i="1" dirty="0">
                <a:hlinkClick r:id="rId5"/>
              </a:rPr>
              <a:t>jean.hardy@jhfinaglass.eu</a:t>
            </a:r>
            <a:endParaRPr lang="fr-BE" sz="1600" i="1" dirty="0"/>
          </a:p>
          <a:p>
            <a:r>
              <a:rPr lang="en-US" sz="1600" i="1" dirty="0"/>
              <a:t>B 1435 - Mont-Saint-</a:t>
            </a:r>
            <a:r>
              <a:rPr lang="en-US" sz="1600" i="1" dirty="0" err="1"/>
              <a:t>Guibert</a:t>
            </a:r>
            <a:r>
              <a:rPr lang="fr-BE" sz="1600" i="1" dirty="0"/>
              <a:t> ( </a:t>
            </a:r>
            <a:r>
              <a:rPr lang="fr-BE" sz="1600" i="1" dirty="0" err="1"/>
              <a:t>Belgium</a:t>
            </a:r>
            <a:r>
              <a:rPr lang="fr-BE" sz="1600" i="1" dirty="0"/>
              <a:t> )		   </a:t>
            </a:r>
            <a:r>
              <a:rPr lang="fr-BE" sz="1600" i="1" u="sng" dirty="0" err="1"/>
              <a:t>Layout</a:t>
            </a:r>
            <a:r>
              <a:rPr lang="fr-BE" sz="1600" i="1" u="sng" dirty="0"/>
              <a:t> </a:t>
            </a:r>
            <a:r>
              <a:rPr lang="fr-BE" sz="1600" i="1" dirty="0"/>
              <a:t>:              Elisabeth Bast</a:t>
            </a:r>
            <a:endParaRPr lang="en-US" sz="1600" i="1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6976" y="2011957"/>
            <a:ext cx="8229600" cy="4297363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Standard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form</a:t>
            </a:r>
            <a:r>
              <a:rPr lang="fr-BE" dirty="0">
                <a:latin typeface="Arial" pitchFamily="34" charset="0"/>
                <a:cs typeface="Arial" pitchFamily="34" charset="0"/>
              </a:rPr>
              <a:t> (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see</a:t>
            </a:r>
            <a:r>
              <a:rPr lang="fr-BE" dirty="0">
                <a:latin typeface="Arial" pitchFamily="34" charset="0"/>
                <a:cs typeface="Arial" pitchFamily="34" charset="0"/>
              </a:rPr>
              <a:t> page 11 )</a:t>
            </a:r>
            <a:br>
              <a:rPr lang="fr-BE" dirty="0">
                <a:latin typeface="Arial" pitchFamily="34" charset="0"/>
                <a:cs typeface="Arial" pitchFamily="34" charset="0"/>
              </a:rPr>
            </a:br>
            <a:endParaRPr lang="fr-BE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fr-BE" dirty="0" err="1">
                <a:latin typeface="Arial" pitchFamily="34" charset="0"/>
                <a:cs typeface="Arial" pitchFamily="34" charset="0"/>
              </a:rPr>
              <a:t>Mandatory</a:t>
            </a:r>
            <a:r>
              <a:rPr lang="fr-BE" dirty="0">
                <a:latin typeface="Arial" pitchFamily="34" charset="0"/>
                <a:cs typeface="Arial" pitchFamily="34" charset="0"/>
              </a:rPr>
              <a:t> documentation (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see</a:t>
            </a:r>
            <a:r>
              <a:rPr lang="fr-BE" dirty="0">
                <a:latin typeface="Arial" pitchFamily="34" charset="0"/>
                <a:cs typeface="Arial" pitchFamily="34" charset="0"/>
              </a:rPr>
              <a:t> page 14 )</a:t>
            </a:r>
            <a:br>
              <a:rPr lang="fr-BE" dirty="0">
                <a:latin typeface="Arial" pitchFamily="34" charset="0"/>
                <a:cs typeface="Arial" pitchFamily="34" charset="0"/>
              </a:rPr>
            </a:br>
            <a:endParaRPr lang="fr-BE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fr-BE" dirty="0" err="1">
                <a:latin typeface="Arial" pitchFamily="34" charset="0"/>
                <a:cs typeface="Arial" pitchFamily="34" charset="0"/>
              </a:rPr>
              <a:t>Optional</a:t>
            </a:r>
            <a:r>
              <a:rPr lang="fr-BE" dirty="0">
                <a:latin typeface="Arial" pitchFamily="34" charset="0"/>
                <a:cs typeface="Arial" pitchFamily="34" charset="0"/>
              </a:rPr>
              <a:t> appendices (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see</a:t>
            </a:r>
            <a:r>
              <a:rPr lang="fr-BE" dirty="0">
                <a:latin typeface="Arial" pitchFamily="34" charset="0"/>
                <a:cs typeface="Arial" pitchFamily="34" charset="0"/>
              </a:rPr>
              <a:t> page 17 )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Approval process ( next )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b)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Typical content of an approval file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79411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Approval process ( next )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c)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Standard form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66936" y="2083965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dirty="0" err="1"/>
              <a:t>Within</a:t>
            </a:r>
            <a:r>
              <a:rPr lang="fr-BE" dirty="0"/>
              <a:t> one page A4, </a:t>
            </a:r>
            <a:r>
              <a:rPr lang="fr-BE" dirty="0" err="1"/>
              <a:t>it</a:t>
            </a:r>
            <a:r>
              <a:rPr lang="fr-BE" dirty="0"/>
              <a:t> must </a:t>
            </a:r>
            <a:r>
              <a:rPr lang="fr-BE" dirty="0" err="1"/>
              <a:t>specify</a:t>
            </a:r>
            <a:r>
              <a:rPr lang="fr-BE" dirty="0"/>
              <a:t>: </a:t>
            </a:r>
          </a:p>
          <a:p>
            <a:pPr>
              <a:buFontTx/>
              <a:buChar char="-"/>
            </a:pPr>
            <a:r>
              <a:rPr lang="fr-BE" dirty="0"/>
              <a:t>Correct </a:t>
            </a:r>
            <a:r>
              <a:rPr lang="fr-BE" dirty="0" err="1"/>
              <a:t>title</a:t>
            </a:r>
            <a:r>
              <a:rPr lang="fr-BE" dirty="0"/>
              <a:t> of the </a:t>
            </a:r>
            <a:r>
              <a:rPr lang="fr-BE" dirty="0" err="1"/>
              <a:t>project</a:t>
            </a:r>
            <a:r>
              <a:rPr lang="fr-BE" dirty="0"/>
              <a:t> and </a:t>
            </a:r>
            <a:r>
              <a:rPr lang="fr-BE" dirty="0" err="1"/>
              <a:t>its</a:t>
            </a:r>
            <a:r>
              <a:rPr lang="fr-BE" dirty="0"/>
              <a:t> localisation</a:t>
            </a:r>
          </a:p>
          <a:p>
            <a:pPr>
              <a:buFontTx/>
              <a:buChar char="-"/>
            </a:pPr>
            <a:r>
              <a:rPr lang="fr-BE" dirty="0"/>
              <a:t>Key </a:t>
            </a:r>
            <a:r>
              <a:rPr lang="fr-BE" dirty="0" err="1"/>
              <a:t>milestones</a:t>
            </a:r>
            <a:r>
              <a:rPr lang="fr-BE" dirty="0"/>
              <a:t> of planning</a:t>
            </a:r>
          </a:p>
          <a:p>
            <a:pPr>
              <a:buFontTx/>
              <a:buChar char="-"/>
            </a:pPr>
            <a:r>
              <a:rPr lang="fr-BE" dirty="0"/>
              <a:t>Key data</a:t>
            </a:r>
          </a:p>
          <a:p>
            <a:pPr>
              <a:buFontTx/>
              <a:buChar char="-"/>
            </a:pPr>
            <a:r>
              <a:rPr lang="fr-BE" dirty="0"/>
              <a:t>Main </a:t>
            </a:r>
            <a:r>
              <a:rPr lang="fr-BE" dirty="0" err="1"/>
              <a:t>financial</a:t>
            </a:r>
            <a:r>
              <a:rPr lang="fr-BE" dirty="0"/>
              <a:t> data</a:t>
            </a:r>
          </a:p>
          <a:p>
            <a:pPr>
              <a:buFontTx/>
              <a:buChar char="-"/>
            </a:pPr>
            <a:r>
              <a:rPr lang="fr-BE" dirty="0"/>
              <a:t>Short description of the </a:t>
            </a:r>
            <a:r>
              <a:rPr lang="fr-BE" dirty="0" err="1"/>
              <a:t>project</a:t>
            </a:r>
            <a:r>
              <a:rPr lang="fr-BE" dirty="0"/>
              <a:t>, </a:t>
            </a:r>
            <a:r>
              <a:rPr lang="fr-BE" dirty="0" err="1"/>
              <a:t>with</a:t>
            </a:r>
            <a:r>
              <a:rPr lang="fr-BE" dirty="0"/>
              <a:t> main </a:t>
            </a:r>
            <a:r>
              <a:rPr lang="fr-BE" dirty="0" err="1"/>
              <a:t>targets</a:t>
            </a:r>
            <a:endParaRPr lang="fr-BE" dirty="0"/>
          </a:p>
          <a:p>
            <a:pPr>
              <a:buFontTx/>
              <a:buChar char="-"/>
            </a:pPr>
            <a:r>
              <a:rPr lang="fr-BE" dirty="0"/>
              <a:t>SWOT </a:t>
            </a:r>
            <a:r>
              <a:rPr lang="fr-BE" dirty="0" err="1"/>
              <a:t>analysis</a:t>
            </a:r>
            <a:endParaRPr lang="fr-BE" dirty="0"/>
          </a:p>
          <a:p>
            <a:pPr>
              <a:buFontTx/>
              <a:buChar char="-"/>
            </a:pPr>
            <a:r>
              <a:rPr lang="fr-BE" dirty="0"/>
              <a:t>Main KPI (« Key Performance </a:t>
            </a:r>
            <a:r>
              <a:rPr lang="fr-BE" dirty="0" err="1"/>
              <a:t>Indicators</a:t>
            </a:r>
            <a:r>
              <a:rPr lang="fr-BE" dirty="0"/>
              <a:t> »), </a:t>
            </a:r>
            <a:br>
              <a:rPr lang="fr-BE" dirty="0"/>
            </a:br>
            <a:r>
              <a:rPr lang="fr-BE" dirty="0"/>
              <a:t>no more </a:t>
            </a:r>
            <a:r>
              <a:rPr lang="fr-BE" dirty="0" err="1"/>
              <a:t>than</a:t>
            </a:r>
            <a:r>
              <a:rPr lang="fr-BE" dirty="0"/>
              <a:t> 3, but </a:t>
            </a:r>
            <a:r>
              <a:rPr lang="fr-BE" dirty="0" err="1"/>
              <a:t>always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numerical</a:t>
            </a:r>
            <a:r>
              <a:rPr lang="fr-BE" dirty="0"/>
              <a:t> values !</a:t>
            </a:r>
          </a:p>
          <a:p>
            <a:pPr marL="0" indent="0">
              <a:buNone/>
            </a:pPr>
            <a:r>
              <a:rPr lang="fr-BE" dirty="0" err="1"/>
              <a:t>See</a:t>
            </a:r>
            <a:r>
              <a:rPr lang="fr-BE" dirty="0"/>
              <a:t> </a:t>
            </a:r>
            <a:r>
              <a:rPr lang="fr-BE" dirty="0" err="1"/>
              <a:t>next</a:t>
            </a:r>
            <a:r>
              <a:rPr lang="fr-BE" dirty="0"/>
              <a:t> page.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220055885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851" y="1604875"/>
            <a:ext cx="7027565" cy="5064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Approval process ( next )</a:t>
            </a:r>
            <a:b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c)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Standard form ( next )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220055885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971600" y="1844824"/>
            <a:ext cx="8282880" cy="4752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fr-BE" dirty="0">
                <a:latin typeface="Arial" pitchFamily="34" charset="0"/>
                <a:cs typeface="Arial" pitchFamily="34" charset="0"/>
              </a:rPr>
              <a:t>« </a:t>
            </a:r>
            <a:r>
              <a:rPr lang="fr-BE" b="1" dirty="0">
                <a:latin typeface="Arial" pitchFamily="34" charset="0"/>
                <a:cs typeface="Arial" pitchFamily="34" charset="0"/>
              </a:rPr>
              <a:t>HSE</a:t>
            </a:r>
            <a:r>
              <a:rPr lang="fr-BE" dirty="0">
                <a:latin typeface="Arial" pitchFamily="34" charset="0"/>
                <a:cs typeface="Arial" pitchFamily="34" charset="0"/>
              </a:rPr>
              <a:t> » ( </a:t>
            </a:r>
            <a:r>
              <a:rPr lang="fr-BE" b="1" dirty="0" err="1">
                <a:latin typeface="Arial" pitchFamily="34" charset="0"/>
                <a:cs typeface="Arial" pitchFamily="34" charset="0"/>
              </a:rPr>
              <a:t>H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ealth</a:t>
            </a:r>
            <a:r>
              <a:rPr lang="fr-BE" dirty="0">
                <a:latin typeface="Arial" pitchFamily="34" charset="0"/>
                <a:cs typeface="Arial" pitchFamily="34" charset="0"/>
              </a:rPr>
              <a:t>,  </a:t>
            </a:r>
            <a:r>
              <a:rPr lang="fr-BE" b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afety</a:t>
            </a:r>
            <a:r>
              <a:rPr lang="fr-BE" dirty="0">
                <a:latin typeface="Arial" pitchFamily="34" charset="0"/>
                <a:cs typeface="Arial" pitchFamily="34" charset="0"/>
              </a:rPr>
              <a:t>, </a:t>
            </a:r>
            <a:r>
              <a:rPr lang="fr-BE" b="1" dirty="0" err="1">
                <a:latin typeface="Arial" pitchFamily="34" charset="0"/>
                <a:cs typeface="Arial" pitchFamily="34" charset="0"/>
              </a:rPr>
              <a:t>E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nvironment</a:t>
            </a:r>
            <a:r>
              <a:rPr lang="fr-BE" dirty="0">
                <a:latin typeface="Arial" pitchFamily="34" charset="0"/>
                <a:cs typeface="Arial" pitchFamily="34" charset="0"/>
              </a:rPr>
              <a:t> ) check-list</a:t>
            </a:r>
          </a:p>
          <a:p>
            <a:pPr marL="514350" lvl="1" indent="-285750">
              <a:buFontTx/>
              <a:buChar char="-"/>
            </a:pPr>
            <a:r>
              <a:rPr lang="fr-BE" b="1" dirty="0" err="1">
                <a:latin typeface="Arial" pitchFamily="34" charset="0"/>
                <a:cs typeface="Arial" pitchFamily="34" charset="0"/>
              </a:rPr>
              <a:t>H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ealth</a:t>
            </a:r>
            <a:r>
              <a:rPr lang="fr-BE" dirty="0">
                <a:latin typeface="Arial" pitchFamily="34" charset="0"/>
                <a:cs typeface="Arial" pitchFamily="34" charset="0"/>
              </a:rPr>
              <a:t> ?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Dust</a:t>
            </a:r>
            <a:r>
              <a:rPr lang="fr-BE" dirty="0">
                <a:latin typeface="Arial" pitchFamily="34" charset="0"/>
                <a:cs typeface="Arial" pitchFamily="34" charset="0"/>
              </a:rPr>
              <a:t>, noise, radiations,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temperatures</a:t>
            </a:r>
            <a:r>
              <a:rPr lang="fr-BE" dirty="0">
                <a:latin typeface="Arial" pitchFamily="34" charset="0"/>
                <a:cs typeface="Arial" pitchFamily="34" charset="0"/>
              </a:rPr>
              <a:t>,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dangerous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products</a:t>
            </a:r>
            <a:r>
              <a:rPr lang="fr-BE" dirty="0">
                <a:latin typeface="Arial" pitchFamily="34" charset="0"/>
                <a:cs typeface="Arial" pitchFamily="34" charset="0"/>
              </a:rPr>
              <a:t>, …</a:t>
            </a:r>
          </a:p>
          <a:p>
            <a:pPr marL="514350" lvl="1" indent="-285750">
              <a:buFontTx/>
              <a:buChar char="-"/>
            </a:pPr>
            <a:r>
              <a:rPr lang="fr-BE" b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afety</a:t>
            </a:r>
            <a:r>
              <a:rPr lang="fr-BE" dirty="0">
                <a:latin typeface="Arial" pitchFamily="34" charset="0"/>
                <a:cs typeface="Arial" pitchFamily="34" charset="0"/>
              </a:rPr>
              <a:t> ?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Individual</a:t>
            </a:r>
            <a:r>
              <a:rPr lang="fr-BE" dirty="0">
                <a:latin typeface="Arial" pitchFamily="34" charset="0"/>
                <a:cs typeface="Arial" pitchFamily="34" charset="0"/>
              </a:rPr>
              <a:t> and collective protection,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fire</a:t>
            </a:r>
            <a:r>
              <a:rPr lang="fr-BE" dirty="0">
                <a:latin typeface="Arial" pitchFamily="34" charset="0"/>
                <a:cs typeface="Arial" pitchFamily="34" charset="0"/>
              </a:rPr>
              <a:t> protection,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ergonomics</a:t>
            </a:r>
            <a:r>
              <a:rPr lang="fr-BE" dirty="0">
                <a:latin typeface="Arial" pitchFamily="34" charset="0"/>
                <a:cs typeface="Arial" pitchFamily="34" charset="0"/>
              </a:rPr>
              <a:t>, …</a:t>
            </a:r>
          </a:p>
          <a:p>
            <a:pPr marL="514350" lvl="1" indent="-285750">
              <a:buFontTx/>
              <a:buChar char="-"/>
            </a:pPr>
            <a:r>
              <a:rPr lang="fr-BE" b="1" dirty="0" err="1">
                <a:latin typeface="Arial" pitchFamily="34" charset="0"/>
                <a:cs typeface="Arial" pitchFamily="34" charset="0"/>
              </a:rPr>
              <a:t>E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nvironment</a:t>
            </a:r>
            <a:r>
              <a:rPr lang="fr-BE" dirty="0">
                <a:latin typeface="Arial" pitchFamily="34" charset="0"/>
                <a:cs typeface="Arial" pitchFamily="34" charset="0"/>
              </a:rPr>
              <a:t> ? Legal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authorizations</a:t>
            </a:r>
            <a:r>
              <a:rPr lang="fr-BE" dirty="0">
                <a:latin typeface="Arial" pitchFamily="34" charset="0"/>
                <a:cs typeface="Arial" pitchFamily="34" charset="0"/>
              </a:rPr>
              <a:t> : air, water,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waste</a:t>
            </a:r>
            <a:r>
              <a:rPr lang="fr-BE" dirty="0">
                <a:latin typeface="Arial" pitchFamily="34" charset="0"/>
                <a:cs typeface="Arial" pitchFamily="34" charset="0"/>
              </a:rPr>
              <a:t>, pollution,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energy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consumption</a:t>
            </a:r>
            <a:r>
              <a:rPr lang="fr-BE" dirty="0">
                <a:latin typeface="Arial" pitchFamily="34" charset="0"/>
                <a:cs typeface="Arial" pitchFamily="34" charset="0"/>
              </a:rPr>
              <a:t>, …</a:t>
            </a:r>
          </a:p>
          <a:p>
            <a:pPr marL="457200" indent="-457200"/>
            <a:r>
              <a:rPr lang="fr-BE" dirty="0" err="1">
                <a:latin typeface="Arial" pitchFamily="34" charset="0"/>
                <a:cs typeface="Arial" pitchFamily="34" charset="0"/>
              </a:rPr>
              <a:t>Profitability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analysis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514350" lvl="1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Small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projects</a:t>
            </a:r>
            <a:r>
              <a:rPr lang="fr-BE" dirty="0">
                <a:latin typeface="Arial" pitchFamily="34" charset="0"/>
                <a:cs typeface="Arial" pitchFamily="34" charset="0"/>
              </a:rPr>
              <a:t> (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threshold</a:t>
            </a:r>
            <a:r>
              <a:rPr lang="fr-BE" dirty="0">
                <a:latin typeface="Arial" pitchFamily="34" charset="0"/>
                <a:cs typeface="Arial" pitchFamily="34" charset="0"/>
              </a:rPr>
              <a:t> to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be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defined</a:t>
            </a:r>
            <a:r>
              <a:rPr lang="fr-BE" dirty="0">
                <a:latin typeface="Arial" pitchFamily="34" charset="0"/>
                <a:cs typeface="Arial" pitchFamily="34" charset="0"/>
              </a:rPr>
              <a:t> ) : simple « 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pay-back</a:t>
            </a:r>
            <a:r>
              <a:rPr lang="fr-BE" dirty="0">
                <a:latin typeface="Arial" pitchFamily="34" charset="0"/>
                <a:cs typeface="Arial" pitchFamily="34" charset="0"/>
              </a:rPr>
              <a:t> » </a:t>
            </a:r>
          </a:p>
          <a:p>
            <a:pPr marL="514350" lvl="1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Big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projects</a:t>
            </a:r>
            <a:r>
              <a:rPr lang="fr-BE" dirty="0">
                <a:latin typeface="Arial" pitchFamily="34" charset="0"/>
                <a:cs typeface="Arial" pitchFamily="34" charset="0"/>
              </a:rPr>
              <a:t> : standard Excel model to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be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used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1085850" lvl="2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DPB = « 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Discounted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Pay-Back</a:t>
            </a:r>
            <a:r>
              <a:rPr lang="fr-BE" dirty="0">
                <a:latin typeface="Arial" pitchFamily="34" charset="0"/>
                <a:cs typeface="Arial" pitchFamily="34" charset="0"/>
              </a:rPr>
              <a:t> »</a:t>
            </a:r>
          </a:p>
          <a:p>
            <a:pPr marL="1085850" lvl="2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NPV = « Net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Present</a:t>
            </a:r>
            <a:r>
              <a:rPr lang="fr-BE" dirty="0">
                <a:latin typeface="Arial" pitchFamily="34" charset="0"/>
                <a:cs typeface="Arial" pitchFamily="34" charset="0"/>
              </a:rPr>
              <a:t> Value »</a:t>
            </a:r>
          </a:p>
          <a:p>
            <a:pPr marL="1085850" lvl="2" indent="-285750">
              <a:buFontTx/>
              <a:buChar char="-"/>
            </a:pPr>
            <a:r>
              <a:rPr lang="fr-BE" dirty="0">
                <a:latin typeface="Arial" pitchFamily="34" charset="0"/>
                <a:cs typeface="Arial" pitchFamily="34" charset="0"/>
              </a:rPr>
              <a:t>IRR = « 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Internal</a:t>
            </a:r>
            <a:r>
              <a:rPr lang="fr-BE" dirty="0">
                <a:latin typeface="Arial" pitchFamily="34" charset="0"/>
                <a:cs typeface="Arial" pitchFamily="34" charset="0"/>
              </a:rPr>
              <a:t> Rate of Return »</a:t>
            </a:r>
          </a:p>
          <a:p>
            <a:pPr marL="228600" lvl="1" indent="0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	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See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example</a:t>
            </a:r>
            <a:r>
              <a:rPr lang="fr-BE" dirty="0">
                <a:latin typeface="Arial" pitchFamily="34" charset="0"/>
                <a:cs typeface="Arial" pitchFamily="34" charset="0"/>
              </a:rPr>
              <a:t> on 2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next</a:t>
            </a:r>
            <a:r>
              <a:rPr lang="fr-BE" dirty="0">
                <a:latin typeface="Arial" pitchFamily="34" charset="0"/>
                <a:cs typeface="Arial" pitchFamily="34" charset="0"/>
              </a:rPr>
              <a:t> pages</a:t>
            </a:r>
          </a:p>
          <a:p>
            <a:r>
              <a:rPr lang="fr-BE" dirty="0">
                <a:latin typeface="Arial" pitchFamily="34" charset="0"/>
                <a:cs typeface="Arial" pitchFamily="34" charset="0"/>
              </a:rPr>
              <a:t>Powerpoint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Presentation</a:t>
            </a:r>
            <a:r>
              <a:rPr lang="fr-BE" dirty="0">
                <a:latin typeface="Arial" pitchFamily="34" charset="0"/>
                <a:cs typeface="Arial" pitchFamily="34" charset="0"/>
              </a:rPr>
              <a:t> for big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projects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br>
              <a:rPr lang="fr-BE" dirty="0">
                <a:latin typeface="Arial" pitchFamily="34" charset="0"/>
                <a:cs typeface="Arial" pitchFamily="34" charset="0"/>
              </a:rPr>
            </a:br>
            <a:r>
              <a:rPr lang="fr-BE" dirty="0">
                <a:latin typeface="Arial" pitchFamily="34" charset="0"/>
                <a:cs typeface="Arial" pitchFamily="34" charset="0"/>
              </a:rPr>
              <a:t>( no more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than</a:t>
            </a:r>
            <a:r>
              <a:rPr lang="fr-BE" dirty="0">
                <a:latin typeface="Arial" pitchFamily="34" charset="0"/>
                <a:cs typeface="Arial" pitchFamily="34" charset="0"/>
              </a:rPr>
              <a:t> 15 pages ! 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14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Approval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processus</a:t>
            </a:r>
            <a:r>
              <a:rPr kumimoji="0" lang="en-US" sz="2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 next )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d)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Mandatory documentation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5172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7" y="764704"/>
            <a:ext cx="8107985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169646837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83719"/>
            <a:ext cx="6984776" cy="57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504056" cy="365125"/>
          </a:xfrm>
        </p:spPr>
        <p:txBody>
          <a:bodyPr/>
          <a:lstStyle/>
          <a:p>
            <a:r>
              <a:rPr lang="en-US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209209415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401688" y="2132856"/>
            <a:ext cx="828288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dirty="0" err="1"/>
              <a:t>Detailed</a:t>
            </a:r>
            <a:r>
              <a:rPr lang="fr-BE" dirty="0"/>
              <a:t> </a:t>
            </a:r>
            <a:r>
              <a:rPr lang="fr-BE" dirty="0" err="1"/>
              <a:t>drawings</a:t>
            </a:r>
            <a:br>
              <a:rPr lang="fr-BE" dirty="0"/>
            </a:br>
            <a:endParaRPr lang="fr-BE" dirty="0"/>
          </a:p>
          <a:p>
            <a:r>
              <a:rPr lang="fr-BE" dirty="0"/>
              <a:t>Call for </a:t>
            </a:r>
            <a:r>
              <a:rPr lang="fr-BE" dirty="0" err="1"/>
              <a:t>request</a:t>
            </a:r>
            <a:r>
              <a:rPr lang="fr-BE" dirty="0"/>
              <a:t>, </a:t>
            </a:r>
            <a:r>
              <a:rPr lang="fr-BE" dirty="0" err="1"/>
              <a:t>received</a:t>
            </a:r>
            <a:r>
              <a:rPr lang="fr-BE" dirty="0"/>
              <a:t> </a:t>
            </a:r>
            <a:r>
              <a:rPr lang="fr-BE" dirty="0" err="1"/>
              <a:t>quotations</a:t>
            </a:r>
            <a:r>
              <a:rPr lang="fr-BE" dirty="0"/>
              <a:t>, …</a:t>
            </a:r>
            <a:br>
              <a:rPr lang="fr-BE" dirty="0"/>
            </a:br>
            <a:endParaRPr lang="fr-BE" dirty="0"/>
          </a:p>
          <a:p>
            <a:r>
              <a:rPr lang="fr-BE" dirty="0" err="1"/>
              <a:t>Third</a:t>
            </a:r>
            <a:r>
              <a:rPr lang="fr-BE" dirty="0"/>
              <a:t>-party recommandations ( </a:t>
            </a:r>
            <a:r>
              <a:rPr lang="fr-BE" dirty="0" err="1"/>
              <a:t>authorities</a:t>
            </a:r>
            <a:r>
              <a:rPr lang="fr-BE" dirty="0"/>
              <a:t>, …)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432048" cy="365125"/>
          </a:xfrm>
        </p:spPr>
        <p:txBody>
          <a:bodyPr/>
          <a:lstStyle/>
          <a:p>
            <a:r>
              <a:rPr lang="en-US" dirty="0"/>
              <a:t>17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</a:t>
            </a:r>
            <a:r>
              <a:rPr kumimoji="0" lang="en-US" sz="2400" b="0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pproval process ( next )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e) </a:t>
            </a:r>
            <a:r>
              <a:rPr lang="en-US" sz="2200" u="sng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</a:t>
            </a:r>
            <a:r>
              <a:rPr kumimoji="0" lang="en-US" sz="2200" b="0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ptional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appendices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590178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360040" cy="365125"/>
          </a:xfrm>
        </p:spPr>
        <p:txBody>
          <a:bodyPr/>
          <a:lstStyle/>
          <a:p>
            <a:r>
              <a:rPr lang="en-US" dirty="0"/>
              <a:t>18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Follow-up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a) For big projects : “Post Audit”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45704" y="1844824"/>
            <a:ext cx="828288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fr-BE" dirty="0"/>
              <a:t>+/- 1 </a:t>
            </a:r>
            <a:r>
              <a:rPr lang="fr-BE" dirty="0" err="1"/>
              <a:t>year</a:t>
            </a:r>
            <a:r>
              <a:rPr lang="fr-BE" dirty="0"/>
              <a:t> </a:t>
            </a:r>
            <a:r>
              <a:rPr lang="fr-BE" dirty="0" err="1"/>
              <a:t>after</a:t>
            </a:r>
            <a:r>
              <a:rPr lang="fr-BE" dirty="0"/>
              <a:t> </a:t>
            </a:r>
            <a:r>
              <a:rPr lang="fr-BE" dirty="0" err="1"/>
              <a:t>completion</a:t>
            </a:r>
            <a:r>
              <a:rPr lang="fr-BE" dirty="0"/>
              <a:t> of the </a:t>
            </a:r>
            <a:r>
              <a:rPr lang="fr-BE" dirty="0" err="1"/>
              <a:t>project</a:t>
            </a:r>
            <a:endParaRPr lang="fr-BE" dirty="0"/>
          </a:p>
          <a:p>
            <a:pPr>
              <a:lnSpc>
                <a:spcPct val="200000"/>
              </a:lnSpc>
            </a:pPr>
            <a:r>
              <a:rPr lang="fr-BE" dirty="0"/>
              <a:t>Check if </a:t>
            </a:r>
            <a:r>
              <a:rPr lang="fr-BE" dirty="0" err="1"/>
              <a:t>targets</a:t>
            </a:r>
            <a:r>
              <a:rPr lang="fr-BE" dirty="0"/>
              <a:t> and KPI have been </a:t>
            </a:r>
            <a:r>
              <a:rPr lang="fr-BE" dirty="0" err="1"/>
              <a:t>reached</a:t>
            </a:r>
            <a:r>
              <a:rPr lang="fr-BE" dirty="0"/>
              <a:t> </a:t>
            </a:r>
          </a:p>
          <a:p>
            <a:pPr>
              <a:lnSpc>
                <a:spcPct val="200000"/>
              </a:lnSpc>
            </a:pPr>
            <a:r>
              <a:rPr lang="fr-BE" dirty="0"/>
              <a:t>Check if budget and planning have been </a:t>
            </a:r>
            <a:r>
              <a:rPr lang="fr-BE" dirty="0" err="1"/>
              <a:t>respected</a:t>
            </a:r>
            <a:endParaRPr lang="fr-BE" dirty="0"/>
          </a:p>
          <a:p>
            <a:pPr>
              <a:lnSpc>
                <a:spcPct val="200000"/>
              </a:lnSpc>
            </a:pPr>
            <a:r>
              <a:rPr lang="fr-BE" dirty="0" err="1"/>
              <a:t>Learn</a:t>
            </a:r>
            <a:r>
              <a:rPr lang="fr-BE" dirty="0"/>
              <a:t> </a:t>
            </a:r>
            <a:r>
              <a:rPr lang="fr-BE" dirty="0" err="1"/>
              <a:t>from</a:t>
            </a:r>
            <a:r>
              <a:rPr lang="fr-BE" dirty="0"/>
              <a:t> </a:t>
            </a:r>
            <a:r>
              <a:rPr lang="fr-BE" dirty="0" err="1"/>
              <a:t>them</a:t>
            </a:r>
            <a:r>
              <a:rPr lang="fr-BE" dirty="0"/>
              <a:t> for the future ( communication )</a:t>
            </a:r>
          </a:p>
          <a:p>
            <a:pPr marL="0" indent="0">
              <a:lnSpc>
                <a:spcPct val="200000"/>
              </a:lnSpc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28590178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432048" cy="365125"/>
          </a:xfrm>
        </p:spPr>
        <p:txBody>
          <a:bodyPr/>
          <a:lstStyle/>
          <a:p>
            <a:r>
              <a:rPr lang="en-US" dirty="0"/>
              <a:t>19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Follow-up ( end 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b) What about extra expenses ?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7584" y="1700808"/>
            <a:ext cx="8712968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fr-BE" dirty="0"/>
              <a:t>Key issue : to check the </a:t>
            </a:r>
            <a:r>
              <a:rPr lang="fr-BE" dirty="0" err="1"/>
              <a:t>costs</a:t>
            </a:r>
            <a:r>
              <a:rPr lang="fr-BE" dirty="0"/>
              <a:t> </a:t>
            </a:r>
            <a:r>
              <a:rPr lang="fr-BE" dirty="0" err="1"/>
              <a:t>from</a:t>
            </a:r>
            <a:r>
              <a:rPr lang="fr-BE" dirty="0"/>
              <a:t> an </a:t>
            </a:r>
            <a:r>
              <a:rPr lang="fr-BE" dirty="0" err="1"/>
              <a:t>accounting</a:t>
            </a:r>
            <a:r>
              <a:rPr lang="fr-BE" dirty="0"/>
              <a:t> </a:t>
            </a:r>
            <a:br>
              <a:rPr lang="fr-BE" dirty="0"/>
            </a:br>
            <a:r>
              <a:rPr lang="fr-BE" dirty="0"/>
              <a:t>point of </a:t>
            </a:r>
            <a:r>
              <a:rPr lang="fr-BE" dirty="0" err="1"/>
              <a:t>view</a:t>
            </a:r>
            <a:br>
              <a:rPr lang="fr-BE" dirty="0"/>
            </a:br>
            <a:r>
              <a:rPr lang="fr-BE" dirty="0"/>
              <a:t>   </a:t>
            </a:r>
            <a:r>
              <a:rPr lang="fr-BE" dirty="0" err="1"/>
              <a:t>Responsible</a:t>
            </a:r>
            <a:r>
              <a:rPr lang="fr-BE" dirty="0"/>
              <a:t> : the Capex </a:t>
            </a:r>
            <a:r>
              <a:rPr lang="fr-BE" dirty="0" err="1"/>
              <a:t>Administrator</a:t>
            </a:r>
            <a:endParaRPr lang="fr-BE" dirty="0"/>
          </a:p>
          <a:p>
            <a:pPr>
              <a:lnSpc>
                <a:spcPct val="200000"/>
              </a:lnSpc>
            </a:pPr>
            <a:r>
              <a:rPr lang="fr-BE" dirty="0"/>
              <a:t>If </a:t>
            </a:r>
            <a:r>
              <a:rPr lang="fr-BE" dirty="0" err="1"/>
              <a:t>overtaking</a:t>
            </a:r>
            <a:r>
              <a:rPr lang="fr-BE" dirty="0"/>
              <a:t> ≥ 10 % ( </a:t>
            </a:r>
            <a:r>
              <a:rPr lang="fr-BE" dirty="0" err="1"/>
              <a:t>threshold</a:t>
            </a:r>
            <a:r>
              <a:rPr lang="fr-BE" dirty="0"/>
              <a:t> to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defined</a:t>
            </a:r>
            <a:r>
              <a:rPr lang="fr-BE" dirty="0"/>
              <a:t> ) :            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BE" dirty="0"/>
              <a:t>     to launch a new </a:t>
            </a:r>
            <a:r>
              <a:rPr lang="fr-BE" dirty="0" err="1"/>
              <a:t>approval</a:t>
            </a:r>
            <a:r>
              <a:rPr lang="fr-BE" dirty="0"/>
              <a:t> process,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reviewed</a:t>
            </a:r>
            <a:r>
              <a:rPr lang="fr-BE" dirty="0"/>
              <a:t> </a:t>
            </a:r>
            <a:r>
              <a:rPr lang="fr-BE" dirty="0" err="1"/>
              <a:t>amount</a:t>
            </a:r>
            <a:endParaRPr lang="fr-BE" dirty="0"/>
          </a:p>
          <a:p>
            <a:pPr marL="0" indent="0">
              <a:lnSpc>
                <a:spcPct val="200000"/>
              </a:lnSpc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2859017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496944" cy="914400"/>
          </a:xfrm>
        </p:spPr>
        <p:txBody>
          <a:bodyPr>
            <a:normAutofit/>
          </a:bodyPr>
          <a:lstStyle/>
          <a:p>
            <a:r>
              <a:rPr lang="en-US" sz="2400" dirty="0"/>
              <a:t>CAPEX – </a:t>
            </a:r>
            <a:r>
              <a:rPr lang="en-US" sz="2400" u="sng" dirty="0" err="1"/>
              <a:t>CAP</a:t>
            </a:r>
            <a:r>
              <a:rPr lang="en-US" sz="2400" dirty="0" err="1"/>
              <a:t>ital</a:t>
            </a:r>
            <a:r>
              <a:rPr lang="en-US" sz="2400" dirty="0"/>
              <a:t> </a:t>
            </a:r>
            <a:r>
              <a:rPr lang="en-US" sz="2400" u="sng" dirty="0" err="1"/>
              <a:t>EX</a:t>
            </a:r>
            <a:r>
              <a:rPr lang="en-US" sz="2400" dirty="0" err="1"/>
              <a:t>penditures</a:t>
            </a:r>
            <a:r>
              <a:rPr lang="en-US" sz="2400" dirty="0"/>
              <a:t> : </a:t>
            </a:r>
            <a:br>
              <a:rPr lang="en-US" sz="2400" dirty="0"/>
            </a:br>
            <a:r>
              <a:rPr lang="en-US" sz="2400" dirty="0"/>
              <a:t>Definition – Budget – Profitability – Approval – Follow-up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ZoneTexte 21"/>
          <p:cNvSpPr txBox="1"/>
          <p:nvPr/>
        </p:nvSpPr>
        <p:spPr>
          <a:xfrm>
            <a:off x="827584" y="1844824"/>
            <a:ext cx="607730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fr-BE" dirty="0" err="1">
                <a:latin typeface="Arial" pitchFamily="34" charset="0"/>
                <a:cs typeface="Arial" pitchFamily="34" charset="0"/>
              </a:rPr>
              <a:t>Definition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BE" dirty="0">
                <a:latin typeface="Arial" pitchFamily="34" charset="0"/>
                <a:cs typeface="Arial" pitchFamily="34" charset="0"/>
              </a:rPr>
              <a:t>Budget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BE" dirty="0" err="1">
                <a:latin typeface="Arial" pitchFamily="34" charset="0"/>
                <a:cs typeface="Arial" pitchFamily="34" charset="0"/>
              </a:rPr>
              <a:t>Profitability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fr-BE" dirty="0">
                <a:latin typeface="Arial" pitchFamily="34" charset="0"/>
                <a:cs typeface="Arial" pitchFamily="34" charset="0"/>
              </a:rPr>
              <a:t>Small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projects</a:t>
            </a:r>
            <a:r>
              <a:rPr lang="fr-BE" dirty="0">
                <a:latin typeface="Arial" pitchFamily="34" charset="0"/>
                <a:cs typeface="Arial" pitchFamily="34" charset="0"/>
              </a:rPr>
              <a:t> :	SPB =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S</a:t>
            </a:r>
            <a:r>
              <a:rPr lang="fr-BE" dirty="0">
                <a:latin typeface="Arial" pitchFamily="34" charset="0"/>
                <a:cs typeface="Arial" pitchFamily="34" charset="0"/>
              </a:rPr>
              <a:t>imple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P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ay-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B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ack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lphaLcParenR"/>
            </a:pPr>
            <a:r>
              <a:rPr lang="fr-BE" dirty="0">
                <a:latin typeface="Arial" pitchFamily="34" charset="0"/>
                <a:cs typeface="Arial" pitchFamily="34" charset="0"/>
              </a:rPr>
              <a:t>Big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projects</a:t>
            </a:r>
            <a:r>
              <a:rPr lang="fr-BE" dirty="0">
                <a:latin typeface="Arial" pitchFamily="34" charset="0"/>
                <a:cs typeface="Arial" pitchFamily="34" charset="0"/>
              </a:rPr>
              <a:t> :	DCF =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D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C</a:t>
            </a:r>
            <a:r>
              <a:rPr lang="fr-BE" dirty="0">
                <a:latin typeface="Arial" pitchFamily="34" charset="0"/>
                <a:cs typeface="Arial" pitchFamily="34" charset="0"/>
              </a:rPr>
              <a:t>ash-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F</a:t>
            </a:r>
            <a:r>
              <a:rPr lang="fr-BE" dirty="0">
                <a:latin typeface="Arial" pitchFamily="34" charset="0"/>
                <a:cs typeface="Arial" pitchFamily="34" charset="0"/>
              </a:rPr>
              <a:t>low</a:t>
            </a:r>
          </a:p>
          <a:p>
            <a:pPr marL="800100" lvl="1" indent="-342900">
              <a:lnSpc>
                <a:spcPct val="150000"/>
              </a:lnSpc>
            </a:pPr>
            <a:r>
              <a:rPr lang="fr-BE" dirty="0">
                <a:latin typeface="Arial" pitchFamily="34" charset="0"/>
                <a:cs typeface="Arial" pitchFamily="34" charset="0"/>
              </a:rPr>
              <a:t>				DPB =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D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P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ay-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B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ack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fr-BE" dirty="0">
                <a:latin typeface="Arial" pitchFamily="34" charset="0"/>
                <a:cs typeface="Arial" pitchFamily="34" charset="0"/>
              </a:rPr>
              <a:t>				NPV =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N</a:t>
            </a:r>
            <a:r>
              <a:rPr lang="fr-BE" dirty="0">
                <a:latin typeface="Arial" pitchFamily="34" charset="0"/>
                <a:cs typeface="Arial" pitchFamily="34" charset="0"/>
              </a:rPr>
              <a:t>et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P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resent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V</a:t>
            </a:r>
            <a:r>
              <a:rPr lang="fr-BE" dirty="0">
                <a:latin typeface="Arial" pitchFamily="34" charset="0"/>
                <a:cs typeface="Arial" pitchFamily="34" charset="0"/>
              </a:rPr>
              <a:t>alue</a:t>
            </a:r>
          </a:p>
          <a:p>
            <a:pPr marL="800100" lvl="1" indent="-342900">
              <a:lnSpc>
                <a:spcPct val="150000"/>
              </a:lnSpc>
            </a:pPr>
            <a:r>
              <a:rPr lang="fr-BE" dirty="0">
                <a:latin typeface="Arial" pitchFamily="34" charset="0"/>
                <a:cs typeface="Arial" pitchFamily="34" charset="0"/>
              </a:rPr>
              <a:t>				IRR  =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I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nternal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R</a:t>
            </a:r>
            <a:r>
              <a:rPr lang="fr-BE" dirty="0">
                <a:latin typeface="Arial" pitchFamily="34" charset="0"/>
                <a:cs typeface="Arial" pitchFamily="34" charset="0"/>
              </a:rPr>
              <a:t>ate of </a:t>
            </a:r>
            <a:r>
              <a:rPr lang="fr-BE" b="1" u="sng" dirty="0">
                <a:latin typeface="Arial" pitchFamily="34" charset="0"/>
                <a:cs typeface="Arial" pitchFamily="34" charset="0"/>
              </a:rPr>
              <a:t>R</a:t>
            </a:r>
            <a:r>
              <a:rPr lang="fr-BE" dirty="0">
                <a:latin typeface="Arial" pitchFamily="34" charset="0"/>
                <a:cs typeface="Arial" pitchFamily="34" charset="0"/>
              </a:rPr>
              <a:t>eturn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dirty="0" err="1">
                <a:latin typeface="Arial" pitchFamily="34" charset="0"/>
                <a:cs typeface="Arial" pitchFamily="34" charset="0"/>
              </a:rPr>
              <a:t>Approval</a:t>
            </a:r>
            <a:endParaRPr lang="fr-BE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BE" dirty="0">
                <a:latin typeface="Arial" pitchFamily="34" charset="0"/>
                <a:cs typeface="Arial" pitchFamily="34" charset="0"/>
              </a:rPr>
              <a:t>Follow-up</a:t>
            </a:r>
          </a:p>
          <a:p>
            <a:pPr marL="800100" lvl="1" indent="-342900">
              <a:lnSpc>
                <a:spcPct val="150000"/>
              </a:lnSpc>
              <a:buAutoNum type="alphaLcParenR"/>
            </a:pPr>
            <a:endParaRPr lang="fr-BE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856" y="947238"/>
            <a:ext cx="8496944" cy="9144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1. </a:t>
            </a:r>
            <a:r>
              <a:rPr lang="en-US" sz="2400" u="sng" dirty="0"/>
              <a:t>Definition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Today expenses, generating future profits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reeform 9"/>
          <p:cNvSpPr/>
          <p:nvPr/>
        </p:nvSpPr>
        <p:spPr>
          <a:xfrm>
            <a:off x="1298864" y="4514219"/>
            <a:ext cx="1361209" cy="1184563"/>
          </a:xfrm>
          <a:custGeom>
            <a:avLst/>
            <a:gdLst>
              <a:gd name="connsiteX0" fmla="*/ 0 w 1361209"/>
              <a:gd name="connsiteY0" fmla="*/ 0 h 1184563"/>
              <a:gd name="connsiteX1" fmla="*/ 571500 w 1361209"/>
              <a:gd name="connsiteY1" fmla="*/ 1184563 h 1184563"/>
              <a:gd name="connsiteX2" fmla="*/ 1350818 w 1361209"/>
              <a:gd name="connsiteY2" fmla="*/ 0 h 1184563"/>
              <a:gd name="connsiteX3" fmla="*/ 1350818 w 1361209"/>
              <a:gd name="connsiteY3" fmla="*/ 0 h 1184563"/>
              <a:gd name="connsiteX4" fmla="*/ 1361209 w 1361209"/>
              <a:gd name="connsiteY4" fmla="*/ 0 h 1184563"/>
              <a:gd name="connsiteX5" fmla="*/ 1361209 w 1361209"/>
              <a:gd name="connsiteY5" fmla="*/ 0 h 1184563"/>
              <a:gd name="connsiteX6" fmla="*/ 1361209 w 1361209"/>
              <a:gd name="connsiteY6" fmla="*/ 0 h 1184563"/>
              <a:gd name="connsiteX7" fmla="*/ 1361209 w 1361209"/>
              <a:gd name="connsiteY7" fmla="*/ 0 h 1184563"/>
              <a:gd name="connsiteX8" fmla="*/ 1361209 w 1361209"/>
              <a:gd name="connsiteY8" fmla="*/ 0 h 1184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1209" h="1184563">
                <a:moveTo>
                  <a:pt x="0" y="0"/>
                </a:moveTo>
                <a:cubicBezTo>
                  <a:pt x="173182" y="592281"/>
                  <a:pt x="346364" y="1184563"/>
                  <a:pt x="571500" y="1184563"/>
                </a:cubicBezTo>
                <a:cubicBezTo>
                  <a:pt x="796636" y="1184563"/>
                  <a:pt x="1350818" y="0"/>
                  <a:pt x="1350818" y="0"/>
                </a:cubicBezTo>
                <a:lnTo>
                  <a:pt x="1350818" y="0"/>
                </a:lnTo>
                <a:lnTo>
                  <a:pt x="1361209" y="0"/>
                </a:lnTo>
                <a:lnTo>
                  <a:pt x="1361209" y="0"/>
                </a:lnTo>
                <a:lnTo>
                  <a:pt x="1361209" y="0"/>
                </a:lnTo>
                <a:lnTo>
                  <a:pt x="1361209" y="0"/>
                </a:lnTo>
                <a:lnTo>
                  <a:pt x="1361209" y="0"/>
                </a:lnTo>
              </a:path>
            </a:pathLst>
          </a:cu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13"/>
          <p:cNvSpPr/>
          <p:nvPr/>
        </p:nvSpPr>
        <p:spPr>
          <a:xfrm>
            <a:off x="2514600" y="3761193"/>
            <a:ext cx="4904509" cy="753026"/>
          </a:xfrm>
          <a:custGeom>
            <a:avLst/>
            <a:gdLst>
              <a:gd name="connsiteX0" fmla="*/ 0 w 4904509"/>
              <a:gd name="connsiteY0" fmla="*/ 742635 h 753026"/>
              <a:gd name="connsiteX1" fmla="*/ 1059873 w 4904509"/>
              <a:gd name="connsiteY1" fmla="*/ 119180 h 753026"/>
              <a:gd name="connsiteX2" fmla="*/ 3834245 w 4904509"/>
              <a:gd name="connsiteY2" fmla="*/ 56835 h 753026"/>
              <a:gd name="connsiteX3" fmla="*/ 4904509 w 4904509"/>
              <a:gd name="connsiteY3" fmla="*/ 753026 h 753026"/>
              <a:gd name="connsiteX4" fmla="*/ 4904509 w 4904509"/>
              <a:gd name="connsiteY4" fmla="*/ 753026 h 753026"/>
              <a:gd name="connsiteX5" fmla="*/ 4904509 w 4904509"/>
              <a:gd name="connsiteY5" fmla="*/ 753026 h 753026"/>
              <a:gd name="connsiteX6" fmla="*/ 4883727 w 4904509"/>
              <a:gd name="connsiteY6" fmla="*/ 742635 h 753026"/>
              <a:gd name="connsiteX7" fmla="*/ 4883727 w 4904509"/>
              <a:gd name="connsiteY7" fmla="*/ 742635 h 753026"/>
              <a:gd name="connsiteX8" fmla="*/ 4862945 w 4904509"/>
              <a:gd name="connsiteY8" fmla="*/ 732244 h 753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04509" h="753026">
                <a:moveTo>
                  <a:pt x="0" y="742635"/>
                </a:moveTo>
                <a:cubicBezTo>
                  <a:pt x="210416" y="488057"/>
                  <a:pt x="420832" y="233480"/>
                  <a:pt x="1059873" y="119180"/>
                </a:cubicBezTo>
                <a:cubicBezTo>
                  <a:pt x="1698914" y="4880"/>
                  <a:pt x="3193472" y="-48806"/>
                  <a:pt x="3834245" y="56835"/>
                </a:cubicBezTo>
                <a:cubicBezTo>
                  <a:pt x="4475018" y="162476"/>
                  <a:pt x="4904509" y="753026"/>
                  <a:pt x="4904509" y="753026"/>
                </a:cubicBezTo>
                <a:lnTo>
                  <a:pt x="4904509" y="753026"/>
                </a:lnTo>
                <a:lnTo>
                  <a:pt x="4904509" y="753026"/>
                </a:lnTo>
                <a:lnTo>
                  <a:pt x="4883727" y="742635"/>
                </a:lnTo>
                <a:lnTo>
                  <a:pt x="4883727" y="742635"/>
                </a:lnTo>
                <a:lnTo>
                  <a:pt x="4862945" y="732244"/>
                </a:lnTo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14"/>
          <p:cNvSpPr/>
          <p:nvPr/>
        </p:nvSpPr>
        <p:spPr>
          <a:xfrm>
            <a:off x="1475656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15"/>
          <p:cNvSpPr/>
          <p:nvPr/>
        </p:nvSpPr>
        <p:spPr>
          <a:xfrm>
            <a:off x="2267744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16"/>
          <p:cNvSpPr/>
          <p:nvPr/>
        </p:nvSpPr>
        <p:spPr>
          <a:xfrm>
            <a:off x="3203848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17"/>
          <p:cNvSpPr/>
          <p:nvPr/>
        </p:nvSpPr>
        <p:spPr>
          <a:xfrm>
            <a:off x="4139952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8"/>
          <p:cNvSpPr/>
          <p:nvPr/>
        </p:nvSpPr>
        <p:spPr>
          <a:xfrm>
            <a:off x="5004048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9"/>
          <p:cNvSpPr/>
          <p:nvPr/>
        </p:nvSpPr>
        <p:spPr>
          <a:xfrm>
            <a:off x="5868144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20"/>
          <p:cNvSpPr txBox="1"/>
          <p:nvPr/>
        </p:nvSpPr>
        <p:spPr>
          <a:xfrm>
            <a:off x="8054941" y="4232121"/>
            <a:ext cx="520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22"/>
          <p:cNvCxnSpPr/>
          <p:nvPr/>
        </p:nvCxnSpPr>
        <p:spPr>
          <a:xfrm>
            <a:off x="539552" y="2780928"/>
            <a:ext cx="0" cy="3456384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4-Point Star 23"/>
          <p:cNvSpPr/>
          <p:nvPr/>
        </p:nvSpPr>
        <p:spPr>
          <a:xfrm>
            <a:off x="827584" y="4437112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25"/>
          <p:cNvCxnSpPr>
            <a:endCxn id="15" idx="0"/>
          </p:cNvCxnSpPr>
          <p:nvPr/>
        </p:nvCxnSpPr>
        <p:spPr>
          <a:xfrm>
            <a:off x="899592" y="3933056"/>
            <a:ext cx="0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27"/>
          <p:cNvSpPr txBox="1"/>
          <p:nvPr/>
        </p:nvSpPr>
        <p:spPr>
          <a:xfrm>
            <a:off x="441901" y="3373542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 err="1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28"/>
          <p:cNvSpPr txBox="1"/>
          <p:nvPr/>
        </p:nvSpPr>
        <p:spPr>
          <a:xfrm>
            <a:off x="560275" y="2719953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+ €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29"/>
          <p:cNvSpPr txBox="1"/>
          <p:nvPr/>
        </p:nvSpPr>
        <p:spPr>
          <a:xfrm>
            <a:off x="611560" y="5877272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- €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30"/>
          <p:cNvSpPr txBox="1"/>
          <p:nvPr/>
        </p:nvSpPr>
        <p:spPr>
          <a:xfrm>
            <a:off x="1417655" y="5816297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z="1200" dirty="0" err="1">
                <a:latin typeface="Arial" panose="020B0604020202020204" pitchFamily="34" charset="0"/>
                <a:cs typeface="Arial" panose="020B0604020202020204" pitchFamily="34" charset="0"/>
              </a:rPr>
              <a:t>Expenses</a:t>
            </a:r>
            <a:endParaRPr lang="fr-B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31"/>
          <p:cNvSpPr txBox="1"/>
          <p:nvPr/>
        </p:nvSpPr>
        <p:spPr>
          <a:xfrm>
            <a:off x="4520715" y="3284984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Profits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12968" cy="9144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2. </a:t>
            </a:r>
            <a:r>
              <a:rPr lang="en-US" sz="2400" u="sng" dirty="0"/>
              <a:t>Budget</a:t>
            </a:r>
            <a:br>
              <a:rPr lang="en-US" sz="2400" dirty="0"/>
            </a:br>
            <a:br>
              <a:rPr lang="en-US" sz="1300" dirty="0"/>
            </a:br>
            <a:r>
              <a:rPr lang="en-US" sz="2200" dirty="0"/>
              <a:t>CAPEX are included in yearly budget process</a:t>
            </a:r>
            <a:endParaRPr lang="en-US" sz="2400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638" y="1844824"/>
            <a:ext cx="59626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7"/>
          <p:cNvSpPr txBox="1"/>
          <p:nvPr/>
        </p:nvSpPr>
        <p:spPr>
          <a:xfrm>
            <a:off x="1433022" y="1927865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+ €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1718561" y="3068960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fr-BE" sz="12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 Plan</a:t>
            </a:r>
          </a:p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 Validation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4-Point Star 9"/>
          <p:cNvSpPr/>
          <p:nvPr/>
        </p:nvSpPr>
        <p:spPr>
          <a:xfrm>
            <a:off x="2103657" y="4207784"/>
            <a:ext cx="144016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2"/>
          <p:cNvCxnSpPr/>
          <p:nvPr/>
        </p:nvCxnSpPr>
        <p:spPr>
          <a:xfrm>
            <a:off x="2175665" y="3530625"/>
            <a:ext cx="0" cy="61845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1"/>
          <p:cNvSpPr txBox="1"/>
          <p:nvPr/>
        </p:nvSpPr>
        <p:spPr>
          <a:xfrm>
            <a:off x="7092280" y="4077072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331640" y="2353017"/>
            <a:ext cx="0" cy="138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395536" y="4476253"/>
            <a:ext cx="8229600" cy="233712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Yearly total</a:t>
            </a:r>
          </a:p>
          <a:p>
            <a:pPr lvl="1"/>
            <a:r>
              <a:rPr lang="fr-BE" dirty="0">
                <a:latin typeface="Arial" pitchFamily="34" charset="0"/>
                <a:cs typeface="Arial" pitchFamily="34" charset="0"/>
              </a:rPr>
              <a:t>« Big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projects</a:t>
            </a:r>
            <a:r>
              <a:rPr lang="fr-BE" dirty="0">
                <a:latin typeface="Arial" pitchFamily="34" charset="0"/>
                <a:cs typeface="Arial" pitchFamily="34" charset="0"/>
              </a:rPr>
              <a:t> » : to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be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isolated</a:t>
            </a:r>
            <a:r>
              <a:rPr lang="fr-BE" dirty="0">
                <a:latin typeface="Arial" pitchFamily="34" charset="0"/>
                <a:cs typeface="Arial" pitchFamily="34" charset="0"/>
              </a:rPr>
              <a:t>, one by one</a:t>
            </a:r>
          </a:p>
          <a:p>
            <a:pPr lvl="1"/>
            <a:r>
              <a:rPr lang="fr-BE" dirty="0">
                <a:latin typeface="Arial" pitchFamily="34" charset="0"/>
                <a:cs typeface="Arial" pitchFamily="34" charset="0"/>
              </a:rPr>
              <a:t>Zoom on (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Year</a:t>
            </a:r>
            <a:r>
              <a:rPr lang="fr-BE" dirty="0">
                <a:latin typeface="Arial" pitchFamily="34" charset="0"/>
                <a:cs typeface="Arial" pitchFamily="34" charset="0"/>
              </a:rPr>
              <a:t> + 1 ),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including</a:t>
            </a:r>
            <a:r>
              <a:rPr lang="fr-BE" dirty="0">
                <a:latin typeface="Arial" pitchFamily="34" charset="0"/>
                <a:cs typeface="Arial" pitchFamily="34" charset="0"/>
              </a:rPr>
              <a:t> « 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delegated</a:t>
            </a:r>
            <a:r>
              <a:rPr lang="fr-BE" dirty="0">
                <a:latin typeface="Arial" pitchFamily="34" charset="0"/>
                <a:cs typeface="Arial" pitchFamily="34" charset="0"/>
              </a:rPr>
              <a:t> capital »</a:t>
            </a:r>
          </a:p>
          <a:p>
            <a:r>
              <a:rPr lang="fr-BE" dirty="0" err="1">
                <a:latin typeface="Arial" pitchFamily="34" charset="0"/>
                <a:cs typeface="Arial" pitchFamily="34" charset="0"/>
              </a:rPr>
              <a:t>Two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different</a:t>
            </a:r>
            <a:r>
              <a:rPr lang="fr-BE" dirty="0">
                <a:latin typeface="Arial" pitchFamily="34" charset="0"/>
                <a:cs typeface="Arial" pitchFamily="34" charset="0"/>
              </a:rPr>
              <a:t> concepts :</a:t>
            </a:r>
          </a:p>
          <a:p>
            <a:pPr lvl="1" algn="just"/>
            <a:r>
              <a:rPr lang="fr-BE" dirty="0" err="1">
                <a:latin typeface="Arial" pitchFamily="34" charset="0"/>
                <a:cs typeface="Arial" pitchFamily="34" charset="0"/>
              </a:rPr>
              <a:t>Year</a:t>
            </a:r>
            <a:r>
              <a:rPr lang="fr-BE" dirty="0">
                <a:latin typeface="Arial" pitchFamily="34" charset="0"/>
                <a:cs typeface="Arial" pitchFamily="34" charset="0"/>
              </a:rPr>
              <a:t> of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Approval</a:t>
            </a:r>
            <a:r>
              <a:rPr lang="fr-BE" dirty="0">
                <a:latin typeface="Arial" pitchFamily="34" charset="0"/>
                <a:cs typeface="Arial" pitchFamily="34" charset="0"/>
              </a:rPr>
              <a:t> ( for engineering managers ! ) </a:t>
            </a:r>
          </a:p>
          <a:p>
            <a:pPr lvl="1" algn="just"/>
            <a:r>
              <a:rPr lang="fr-BE" dirty="0" err="1">
                <a:latin typeface="Arial" pitchFamily="34" charset="0"/>
                <a:cs typeface="Arial" pitchFamily="34" charset="0"/>
              </a:rPr>
              <a:t>Year</a:t>
            </a:r>
            <a:r>
              <a:rPr lang="fr-BE" dirty="0">
                <a:latin typeface="Arial" pitchFamily="34" charset="0"/>
                <a:cs typeface="Arial" pitchFamily="34" charset="0"/>
              </a:rPr>
              <a:t>(s) of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Expenses</a:t>
            </a:r>
            <a:r>
              <a:rPr lang="fr-BE" dirty="0">
                <a:latin typeface="Arial" pitchFamily="34" charset="0"/>
                <a:cs typeface="Arial" pitchFamily="34" charset="0"/>
              </a:rPr>
              <a:t> ( for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financial</a:t>
            </a:r>
            <a:r>
              <a:rPr lang="fr-BE" dirty="0">
                <a:latin typeface="Arial" pitchFamily="34" charset="0"/>
                <a:cs typeface="Arial" pitchFamily="34" charset="0"/>
              </a:rPr>
              <a:t> managers ! 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12968" cy="9144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3. </a:t>
            </a:r>
            <a:r>
              <a:rPr lang="en-US" sz="2400" u="sng" dirty="0"/>
              <a:t>Profitability</a:t>
            </a:r>
            <a:br>
              <a:rPr lang="en-US" sz="2400" dirty="0"/>
            </a:br>
            <a:br>
              <a:rPr lang="en-US" sz="1300" dirty="0"/>
            </a:br>
            <a:r>
              <a:rPr lang="en-US" sz="1300" dirty="0"/>
              <a:t>	</a:t>
            </a:r>
            <a:r>
              <a:rPr lang="en-US" sz="2200" dirty="0"/>
              <a:t>a) Small </a:t>
            </a:r>
            <a:r>
              <a:rPr lang="en-US" sz="2200" dirty="0" err="1"/>
              <a:t>projets</a:t>
            </a:r>
            <a:r>
              <a:rPr lang="en-US" sz="2200" dirty="0"/>
              <a:t> : SPB = </a:t>
            </a:r>
            <a:r>
              <a:rPr lang="en-US" sz="2200" b="1" u="sng" dirty="0"/>
              <a:t>S</a:t>
            </a:r>
            <a:r>
              <a:rPr lang="en-US" sz="2200" dirty="0"/>
              <a:t>imple </a:t>
            </a:r>
            <a:r>
              <a:rPr lang="en-US" sz="2200" b="1" u="sng" dirty="0"/>
              <a:t>P</a:t>
            </a:r>
            <a:r>
              <a:rPr lang="en-US" sz="2200" dirty="0"/>
              <a:t>ay-</a:t>
            </a:r>
            <a:r>
              <a:rPr lang="en-US" sz="2200" b="1" u="sng" dirty="0"/>
              <a:t>B</a:t>
            </a:r>
            <a:r>
              <a:rPr lang="en-US" sz="2200" dirty="0"/>
              <a:t>ack</a:t>
            </a:r>
            <a:endParaRPr lang="en-US" sz="2400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9" name="Graphique 18"/>
          <p:cNvGraphicFramePr/>
          <p:nvPr>
            <p:extLst>
              <p:ext uri="{D42A27DB-BD31-4B8C-83A1-F6EECF244321}">
                <p14:modId xmlns:p14="http://schemas.microsoft.com/office/powerpoint/2010/main" val="3428480755"/>
              </p:ext>
            </p:extLst>
          </p:nvPr>
        </p:nvGraphicFramePr>
        <p:xfrm>
          <a:off x="467544" y="1769368"/>
          <a:ext cx="8208911" cy="1875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Content Placeholder 3"/>
          <p:cNvSpPr>
            <a:spLocks noGrp="1"/>
          </p:cNvSpPr>
          <p:nvPr>
            <p:ph idx="1"/>
          </p:nvPr>
        </p:nvSpPr>
        <p:spPr>
          <a:xfrm>
            <a:off x="971600" y="5733256"/>
            <a:ext cx="8172400" cy="1124744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endParaRPr lang="fr-BE" sz="1600" dirty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00000"/>
              </a:lnSpc>
              <a:buNone/>
            </a:pPr>
            <a:endParaRPr lang="fr-BE" sz="1600" dirty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00000"/>
              </a:lnSpc>
              <a:buNone/>
            </a:pPr>
            <a:r>
              <a:rPr lang="fr-BE" sz="1600" dirty="0">
                <a:latin typeface="Arial" pitchFamily="34" charset="0"/>
                <a:cs typeface="Arial" pitchFamily="34" charset="0"/>
              </a:rPr>
              <a:t>SPB = </a:t>
            </a:r>
            <a:r>
              <a:rPr lang="fr-BE" sz="1600" u="sng" dirty="0">
                <a:latin typeface="Arial" pitchFamily="34" charset="0"/>
                <a:cs typeface="Arial" pitchFamily="34" charset="0"/>
              </a:rPr>
              <a:t>     1.000 €      </a:t>
            </a:r>
            <a:r>
              <a:rPr lang="fr-BE" sz="16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fr-BE" sz="1600" dirty="0">
                <a:latin typeface="Arial" pitchFamily="34" charset="0"/>
                <a:cs typeface="Arial" pitchFamily="34" charset="0"/>
              </a:rPr>
              <a:t> = 2 </a:t>
            </a:r>
            <a:r>
              <a:rPr lang="fr-BE" sz="1600" dirty="0" err="1">
                <a:latin typeface="Arial" pitchFamily="34" charset="0"/>
                <a:cs typeface="Arial" pitchFamily="34" charset="0"/>
              </a:rPr>
              <a:t>years</a:t>
            </a:r>
            <a:br>
              <a:rPr lang="fr-BE" sz="1600" dirty="0">
                <a:latin typeface="Arial" pitchFamily="34" charset="0"/>
                <a:cs typeface="Arial" pitchFamily="34" charset="0"/>
              </a:rPr>
            </a:br>
            <a:r>
              <a:rPr lang="fr-BE" sz="1600" dirty="0">
                <a:latin typeface="Arial" pitchFamily="34" charset="0"/>
                <a:cs typeface="Arial" pitchFamily="34" charset="0"/>
              </a:rPr>
              <a:t>	500 €/</a:t>
            </a:r>
            <a:r>
              <a:rPr lang="fr-BE" sz="1600" dirty="0" err="1">
                <a:latin typeface="Arial" pitchFamily="34" charset="0"/>
                <a:cs typeface="Arial" pitchFamily="34" charset="0"/>
              </a:rPr>
              <a:t>year</a:t>
            </a:r>
            <a:endParaRPr lang="fr-BE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Graphique 21"/>
          <p:cNvGraphicFramePr/>
          <p:nvPr>
            <p:extLst>
              <p:ext uri="{D42A27DB-BD31-4B8C-83A1-F6EECF244321}">
                <p14:modId xmlns:p14="http://schemas.microsoft.com/office/powerpoint/2010/main" val="1023218017"/>
              </p:ext>
            </p:extLst>
          </p:nvPr>
        </p:nvGraphicFramePr>
        <p:xfrm>
          <a:off x="467544" y="3933056"/>
          <a:ext cx="8208913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12968" cy="9144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3. </a:t>
            </a:r>
            <a:r>
              <a:rPr lang="en-US" sz="2400" u="sng" dirty="0"/>
              <a:t>Profitability</a:t>
            </a:r>
            <a:r>
              <a:rPr lang="en-US" sz="2400" dirty="0"/>
              <a:t> ( next )</a:t>
            </a:r>
            <a:br>
              <a:rPr lang="en-US" sz="2400" dirty="0"/>
            </a:br>
            <a:br>
              <a:rPr lang="en-US" sz="1300" dirty="0"/>
            </a:br>
            <a:r>
              <a:rPr lang="en-US" sz="1300" dirty="0"/>
              <a:t>	</a:t>
            </a:r>
            <a:r>
              <a:rPr lang="en-US" sz="2200" dirty="0"/>
              <a:t>b) Big projects : DCF, DPB, NPV and IRR</a:t>
            </a:r>
            <a:endParaRPr lang="en-US" sz="2400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1454968" y="1667941"/>
            <a:ext cx="8229600" cy="23371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« Discount Rate » ( </a:t>
            </a:r>
            <a:r>
              <a:rPr lang="fr-BE" dirty="0">
                <a:latin typeface="Symbol" pitchFamily="18" charset="2"/>
                <a:cs typeface="Arial" pitchFamily="34" charset="0"/>
              </a:rPr>
              <a:t>a</a:t>
            </a:r>
            <a:r>
              <a:rPr lang="fr-BE" dirty="0">
                <a:latin typeface="Arial" pitchFamily="34" charset="0"/>
                <a:cs typeface="Arial" pitchFamily="34" charset="0"/>
              </a:rPr>
              <a:t> = i + r )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taken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into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account</a:t>
            </a:r>
            <a:r>
              <a:rPr lang="fr-BE" dirty="0">
                <a:latin typeface="Arial" pitchFamily="34" charset="0"/>
                <a:cs typeface="Arial" pitchFamily="34" charset="0"/>
              </a:rPr>
              <a:t>	 </a:t>
            </a:r>
          </a:p>
          <a:p>
            <a:pPr lvl="2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i =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interest</a:t>
            </a:r>
            <a:r>
              <a:rPr lang="fr-BE" dirty="0">
                <a:latin typeface="Arial" pitchFamily="34" charset="0"/>
                <a:cs typeface="Arial" pitchFamily="34" charset="0"/>
              </a:rPr>
              <a:t> (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since</a:t>
            </a:r>
            <a:r>
              <a:rPr lang="fr-BE" dirty="0">
                <a:latin typeface="Arial" pitchFamily="34" charset="0"/>
                <a:cs typeface="Arial" pitchFamily="34" charset="0"/>
              </a:rPr>
              <a:t> a few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years</a:t>
            </a:r>
            <a:r>
              <a:rPr lang="fr-BE" dirty="0">
                <a:latin typeface="Arial" pitchFamily="34" charset="0"/>
                <a:cs typeface="Arial" pitchFamily="34" charset="0"/>
              </a:rPr>
              <a:t> : close to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zero</a:t>
            </a:r>
            <a:r>
              <a:rPr lang="fr-BE" dirty="0">
                <a:latin typeface="Arial" pitchFamily="34" charset="0"/>
                <a:cs typeface="Arial" pitchFamily="34" charset="0"/>
              </a:rPr>
              <a:t> ! )</a:t>
            </a:r>
          </a:p>
          <a:p>
            <a:pPr lvl="2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r =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risk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exposure</a:t>
            </a:r>
            <a:r>
              <a:rPr lang="fr-BE" dirty="0">
                <a:latin typeface="Arial" pitchFamily="34" charset="0"/>
                <a:cs typeface="Arial" pitchFamily="34" charset="0"/>
              </a:rPr>
              <a:t> (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depending</a:t>
            </a:r>
            <a:r>
              <a:rPr lang="fr-BE" dirty="0">
                <a:latin typeface="Arial" pitchFamily="34" charset="0"/>
                <a:cs typeface="Arial" pitchFamily="34" charset="0"/>
              </a:rPr>
              <a:t> of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each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specific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market</a:t>
            </a:r>
            <a:r>
              <a:rPr lang="fr-BE" dirty="0">
                <a:latin typeface="Arial" pitchFamily="34" charset="0"/>
                <a:cs typeface="Arial" pitchFamily="34" charset="0"/>
              </a:rPr>
              <a:t> )</a:t>
            </a:r>
          </a:p>
          <a:p>
            <a:pPr lvl="2"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DCF = </a:t>
            </a:r>
            <a:r>
              <a:rPr lang="fr-BE" u="sng" dirty="0" err="1">
                <a:latin typeface="Arial" pitchFamily="34" charset="0"/>
                <a:cs typeface="Arial" pitchFamily="34" charset="0"/>
              </a:rPr>
              <a:t>D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u="sng" dirty="0">
                <a:latin typeface="Arial" pitchFamily="34" charset="0"/>
                <a:cs typeface="Arial" pitchFamily="34" charset="0"/>
              </a:rPr>
              <a:t>C</a:t>
            </a:r>
            <a:r>
              <a:rPr lang="fr-BE" dirty="0">
                <a:latin typeface="Arial" pitchFamily="34" charset="0"/>
                <a:cs typeface="Arial" pitchFamily="34" charset="0"/>
              </a:rPr>
              <a:t>ash-</a:t>
            </a:r>
            <a:r>
              <a:rPr lang="fr-BE" u="sng" dirty="0">
                <a:latin typeface="Arial" pitchFamily="34" charset="0"/>
                <a:cs typeface="Arial" pitchFamily="34" charset="0"/>
              </a:rPr>
              <a:t>F</a:t>
            </a:r>
            <a:r>
              <a:rPr lang="fr-BE" dirty="0">
                <a:latin typeface="Arial" pitchFamily="34" charset="0"/>
                <a:cs typeface="Arial" pitchFamily="34" charset="0"/>
              </a:rPr>
              <a:t>low = Cash-Flow (t) / (1 + </a:t>
            </a:r>
            <a:r>
              <a:rPr lang="fr-BE" dirty="0">
                <a:latin typeface="Symbol" pitchFamily="18" charset="2"/>
                <a:cs typeface="Arial" pitchFamily="34" charset="0"/>
              </a:rPr>
              <a:t>a</a:t>
            </a:r>
            <a:r>
              <a:rPr lang="fr-BE" dirty="0">
                <a:latin typeface="Arial" pitchFamily="34" charset="0"/>
                <a:cs typeface="Arial" pitchFamily="34" charset="0"/>
              </a:rPr>
              <a:t>)</a:t>
            </a:r>
            <a:r>
              <a:rPr lang="fr-BE" baseline="30000" dirty="0">
                <a:latin typeface="Arial" pitchFamily="34" charset="0"/>
                <a:cs typeface="Arial" pitchFamily="34" charset="0"/>
              </a:rPr>
              <a:t>t</a:t>
            </a:r>
            <a:endParaRPr lang="en-US" baseline="30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Let’s assume </a:t>
            </a:r>
            <a:r>
              <a:rPr lang="en-US" dirty="0">
                <a:latin typeface="Symbol" pitchFamily="18" charset="2"/>
                <a:cs typeface="Arial" pitchFamily="34" charset="0"/>
              </a:rPr>
              <a:t>a</a:t>
            </a:r>
            <a:r>
              <a:rPr lang="en-US" dirty="0">
                <a:latin typeface="Arial" pitchFamily="34" charset="0"/>
                <a:cs typeface="Arial" pitchFamily="34" charset="0"/>
              </a:rPr>
              <a:t> = 10 % </a:t>
            </a: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4005064"/>
            <a:ext cx="576779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Profitability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 next )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b) Big projects : DCF, DPB, NPV and IRR ( next )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374848" y="5733256"/>
            <a:ext cx="8229600" cy="112474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fr-BE" dirty="0">
                <a:latin typeface="Arial" pitchFamily="34" charset="0"/>
                <a:cs typeface="Arial" pitchFamily="34" charset="0"/>
              </a:rPr>
              <a:t>DPB =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D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iscounted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P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ay-</a:t>
            </a:r>
            <a:r>
              <a:rPr lang="fr-BE" b="1" u="sng" dirty="0" err="1">
                <a:latin typeface="Arial" pitchFamily="34" charset="0"/>
                <a:cs typeface="Arial" pitchFamily="34" charset="0"/>
              </a:rPr>
              <a:t>B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ack</a:t>
            </a:r>
            <a:r>
              <a:rPr lang="fr-BE" dirty="0">
                <a:latin typeface="Arial" pitchFamily="34" charset="0"/>
                <a:cs typeface="Arial" pitchFamily="34" charset="0"/>
              </a:rPr>
              <a:t> =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where</a:t>
            </a:r>
            <a:r>
              <a:rPr lang="fr-BE" dirty="0">
                <a:latin typeface="Arial" pitchFamily="34" charset="0"/>
                <a:cs typeface="Arial" pitchFamily="34" charset="0"/>
              </a:rPr>
              <a:t>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cumulated</a:t>
            </a:r>
            <a:r>
              <a:rPr lang="fr-BE" dirty="0">
                <a:latin typeface="Arial" pitchFamily="34" charset="0"/>
                <a:cs typeface="Arial" pitchFamily="34" charset="0"/>
              </a:rPr>
              <a:t> DCF crosses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t-Axis</a:t>
            </a:r>
            <a:r>
              <a:rPr lang="fr-BE" dirty="0">
                <a:latin typeface="Arial" pitchFamily="34" charset="0"/>
                <a:cs typeface="Arial" pitchFamily="34" charset="0"/>
              </a:rPr>
              <a:t> !</a:t>
            </a:r>
          </a:p>
          <a:p>
            <a:pPr marL="0">
              <a:lnSpc>
                <a:spcPct val="100000"/>
              </a:lnSpc>
              <a:buNone/>
            </a:pPr>
            <a:r>
              <a:rPr lang="fr-BE" dirty="0" err="1">
                <a:latin typeface="Arial" pitchFamily="34" charset="0"/>
                <a:cs typeface="Arial" pitchFamily="34" charset="0"/>
              </a:rPr>
              <a:t>Between</a:t>
            </a:r>
            <a:r>
              <a:rPr lang="fr-BE" dirty="0">
                <a:latin typeface="Arial" pitchFamily="34" charset="0"/>
                <a:cs typeface="Arial" pitchFamily="34" charset="0"/>
              </a:rPr>
              <a:t> 2 and 3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years</a:t>
            </a:r>
            <a:r>
              <a:rPr lang="fr-BE" dirty="0">
                <a:latin typeface="Arial" pitchFamily="34" charset="0"/>
                <a:cs typeface="Arial" pitchFamily="34" charset="0"/>
              </a:rPr>
              <a:t>. More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precisely</a:t>
            </a:r>
            <a:r>
              <a:rPr lang="fr-BE" dirty="0">
                <a:latin typeface="Arial" pitchFamily="34" charset="0"/>
                <a:cs typeface="Arial" pitchFamily="34" charset="0"/>
              </a:rPr>
              <a:t> :  2 + </a:t>
            </a:r>
            <a:r>
              <a:rPr lang="fr-BE" u="sng" dirty="0">
                <a:latin typeface="Arial" pitchFamily="34" charset="0"/>
                <a:cs typeface="Arial" pitchFamily="34" charset="0"/>
              </a:rPr>
              <a:t>       132       </a:t>
            </a:r>
            <a:r>
              <a:rPr lang="fr-BE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fr-BE" dirty="0">
                <a:latin typeface="Arial" pitchFamily="34" charset="0"/>
                <a:cs typeface="Arial" pitchFamily="34" charset="0"/>
              </a:rPr>
              <a:t> = 2,36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years</a:t>
            </a:r>
            <a:br>
              <a:rPr lang="fr-BE" dirty="0">
                <a:latin typeface="Arial" pitchFamily="34" charset="0"/>
                <a:cs typeface="Arial" pitchFamily="34" charset="0"/>
              </a:rPr>
            </a:br>
            <a:r>
              <a:rPr lang="fr-BE" dirty="0">
                <a:latin typeface="Arial" pitchFamily="34" charset="0"/>
                <a:cs typeface="Arial" pitchFamily="34" charset="0"/>
              </a:rPr>
              <a:t>					      (132 + 244)</a:t>
            </a:r>
          </a:p>
          <a:p>
            <a:pPr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581773"/>
            <a:ext cx="6336704" cy="2063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717032"/>
            <a:ext cx="626469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Profitability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( end )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b) Big projects : DFC, DPB, NPV and IRR ( end )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0851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NPV = Net Present Value = Cumulated DCF, on the horizon T fixed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Let’s assume T  = 10 years. 	NPV = 2.072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If NPV &lt; 0 : 		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IRR =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latin typeface="Arial" pitchFamily="34" charset="0"/>
                <a:cs typeface="Arial" pitchFamily="34" charset="0"/>
              </a:rPr>
              <a:t>nternal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>
                <a:latin typeface="Arial" pitchFamily="34" charset="0"/>
                <a:cs typeface="Arial" pitchFamily="34" charset="0"/>
              </a:rPr>
              <a:t>ate of </a:t>
            </a:r>
            <a:r>
              <a:rPr lang="en-US" b="1" u="sng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>
                <a:latin typeface="Arial" pitchFamily="34" charset="0"/>
                <a:cs typeface="Arial" pitchFamily="34" charset="0"/>
              </a:rPr>
              <a:t>eturn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Coefficient </a:t>
            </a:r>
            <a:r>
              <a:rPr lang="en-US" dirty="0">
                <a:latin typeface="Symbol" pitchFamily="18" charset="2"/>
                <a:cs typeface="Arial" pitchFamily="34" charset="0"/>
              </a:rPr>
              <a:t>b</a:t>
            </a:r>
            <a:r>
              <a:rPr lang="en-US" dirty="0">
                <a:latin typeface="Arial" pitchFamily="34" charset="0"/>
                <a:cs typeface="Arial" pitchFamily="34" charset="0"/>
              </a:rPr>
              <a:t>, verifying	   </a:t>
            </a:r>
            <a:r>
              <a:rPr lang="en-US" dirty="0">
                <a:latin typeface="Symbol" pitchFamily="18" charset="2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   CF(t) / (1 + </a:t>
            </a:r>
            <a:r>
              <a:rPr lang="en-US" dirty="0">
                <a:latin typeface="Symbol" pitchFamily="18" charset="2"/>
                <a:cs typeface="Arial" pitchFamily="34" charset="0"/>
              </a:rPr>
              <a:t>b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>
                <a:latin typeface="Arial" pitchFamily="34" charset="0"/>
                <a:cs typeface="Arial" pitchFamily="34" charset="0"/>
              </a:rPr>
              <a:t>  = 0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With previous assumptions : IRR = 49 %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Financial people like IRR, but :</a:t>
            </a:r>
          </a:p>
          <a:p>
            <a:pPr lvl="2"/>
            <a:r>
              <a:rPr lang="en-US" dirty="0">
                <a:latin typeface="Arial" pitchFamily="34" charset="0"/>
                <a:cs typeface="Arial" pitchFamily="34" charset="0"/>
              </a:rPr>
              <a:t>Not easy to “feel” the result </a:t>
            </a:r>
          </a:p>
          <a:p>
            <a:pPr marL="1371600" lvl="3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( IRR = 49 % … what does it mean? )</a:t>
            </a:r>
          </a:p>
          <a:p>
            <a:pPr lvl="2"/>
            <a:r>
              <a:rPr lang="en-US" dirty="0">
                <a:latin typeface="Arial" pitchFamily="34" charset="0"/>
                <a:cs typeface="Arial" pitchFamily="34" charset="0"/>
              </a:rPr>
              <a:t>Not easy to solve the mathematic formula </a:t>
            </a:r>
          </a:p>
          <a:p>
            <a:pPr marL="1371600" lvl="3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( PC and pocket calculators use iteration method )</a:t>
            </a:r>
          </a:p>
          <a:p>
            <a:pPr lvl="2"/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8" name="Picture 4" descr="panneaux de st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564904"/>
            <a:ext cx="720080" cy="66407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515FC477-0A05-4F3E-8EE9-E015C9089D5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764704"/>
            <a:ext cx="8712968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Approval process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a) </a:t>
            </a:r>
            <a:r>
              <a:rPr kumimoji="0" lang="en-US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Who is responsible for what ?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245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BE" dirty="0" err="1">
                <a:latin typeface="Arial" pitchFamily="34" charset="0"/>
                <a:cs typeface="Arial" pitchFamily="34" charset="0"/>
              </a:rPr>
              <a:t>Three</a:t>
            </a:r>
            <a:r>
              <a:rPr lang="fr-BE" dirty="0">
                <a:latin typeface="Arial" pitchFamily="34" charset="0"/>
                <a:cs typeface="Arial" pitchFamily="34" charset="0"/>
              </a:rPr>
              <a:t> main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actors</a:t>
            </a:r>
            <a:r>
              <a:rPr lang="fr-BE" dirty="0">
                <a:latin typeface="Arial" pitchFamily="34" charset="0"/>
                <a:cs typeface="Arial" pitchFamily="34" charset="0"/>
              </a:rPr>
              <a:t> … not to confuse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their</a:t>
            </a:r>
            <a:r>
              <a:rPr lang="fr-BE" dirty="0">
                <a:latin typeface="Arial" pitchFamily="34" charset="0"/>
                <a:cs typeface="Arial" pitchFamily="34" charset="0"/>
              </a:rPr>
              <a:t> respective </a:t>
            </a:r>
            <a:r>
              <a:rPr lang="fr-BE" dirty="0" err="1">
                <a:latin typeface="Arial" pitchFamily="34" charset="0"/>
                <a:cs typeface="Arial" pitchFamily="34" charset="0"/>
              </a:rPr>
              <a:t>roles</a:t>
            </a:r>
            <a:r>
              <a:rPr lang="fr-BE" dirty="0">
                <a:latin typeface="Arial" pitchFamily="34" charset="0"/>
                <a:cs typeface="Arial" pitchFamily="34" charset="0"/>
              </a:rPr>
              <a:t> !</a:t>
            </a:r>
          </a:p>
          <a:p>
            <a:pPr marL="457200" indent="-457200">
              <a:buSzPct val="90000"/>
              <a:buFont typeface="+mj-lt"/>
              <a:buAutoNum type="alphaLcParenR"/>
            </a:pPr>
            <a:r>
              <a:rPr lang="fr-BE" sz="1600" dirty="0">
                <a:latin typeface="Arial" pitchFamily="34" charset="0"/>
                <a:cs typeface="Arial" pitchFamily="34" charset="0"/>
              </a:rPr>
              <a:t>The « Sponsor »</a:t>
            </a:r>
          </a:p>
          <a:p>
            <a:pPr marL="685800" lvl="1" indent="-457200">
              <a:buSzPct val="90000"/>
            </a:pPr>
            <a:r>
              <a:rPr lang="fr-BE" sz="1400" dirty="0" err="1">
                <a:latin typeface="Arial" pitchFamily="34" charset="0"/>
                <a:cs typeface="Arial" pitchFamily="34" charset="0"/>
              </a:rPr>
              <a:t>Initiates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the process</a:t>
            </a:r>
          </a:p>
          <a:p>
            <a:pPr marL="685800" lvl="1" indent="-457200">
              <a:buSzPct val="90000"/>
            </a:pPr>
            <a:r>
              <a:rPr lang="fr-BE" sz="1400" dirty="0" err="1">
                <a:latin typeface="Arial" pitchFamily="34" charset="0"/>
                <a:cs typeface="Arial" pitchFamily="34" charset="0"/>
              </a:rPr>
              <a:t>Prepare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the CAPEX file,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support of experts, if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needed</a:t>
            </a:r>
            <a:endParaRPr lang="fr-BE" sz="1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SzPct val="90000"/>
              <a:buFont typeface="+mj-lt"/>
              <a:buAutoNum type="alphaLcParenR"/>
            </a:pPr>
            <a:r>
              <a:rPr lang="fr-BE" sz="1600" dirty="0">
                <a:latin typeface="Arial" pitchFamily="34" charset="0"/>
                <a:cs typeface="Arial" pitchFamily="34" charset="0"/>
              </a:rPr>
              <a:t>The « Capex </a:t>
            </a:r>
            <a:r>
              <a:rPr lang="fr-BE" sz="1600" dirty="0" err="1">
                <a:latin typeface="Arial" pitchFamily="34" charset="0"/>
                <a:cs typeface="Arial" pitchFamily="34" charset="0"/>
              </a:rPr>
              <a:t>Administrator</a:t>
            </a:r>
            <a:r>
              <a:rPr lang="fr-BE" sz="1600" dirty="0">
                <a:latin typeface="Arial" pitchFamily="34" charset="0"/>
                <a:cs typeface="Arial" pitchFamily="34" charset="0"/>
              </a:rPr>
              <a:t> »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Checks if the file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is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complete</a:t>
            </a:r>
            <a:endParaRPr lang="fr-BE" sz="1400" dirty="0">
              <a:latin typeface="Arial" pitchFamily="34" charset="0"/>
              <a:cs typeface="Arial" pitchFamily="34" charset="0"/>
            </a:endParaRP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Checks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coherence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strategy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and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budget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NOK ?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Sends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back the file to the Sponsor, for correction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OK ? Green light for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approval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process</a:t>
            </a:r>
          </a:p>
          <a:p>
            <a:pPr marL="457200" indent="-457200">
              <a:buSzPct val="90000"/>
              <a:buFont typeface="+mj-lt"/>
              <a:buAutoNum type="alphaLcParenR"/>
            </a:pPr>
            <a:r>
              <a:rPr lang="fr-BE" sz="1600" dirty="0">
                <a:latin typeface="Arial" pitchFamily="34" charset="0"/>
                <a:cs typeface="Arial" pitchFamily="34" charset="0"/>
              </a:rPr>
              <a:t>The « </a:t>
            </a:r>
            <a:r>
              <a:rPr lang="fr-BE" sz="1600" dirty="0" err="1">
                <a:latin typeface="Arial" pitchFamily="34" charset="0"/>
                <a:cs typeface="Arial" pitchFamily="34" charset="0"/>
              </a:rPr>
              <a:t>Approvers</a:t>
            </a:r>
            <a:r>
              <a:rPr lang="fr-BE" sz="1600" dirty="0">
                <a:latin typeface="Arial" pitchFamily="34" charset="0"/>
                <a:cs typeface="Arial" pitchFamily="34" charset="0"/>
              </a:rPr>
              <a:t> »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Check and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validate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main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assumptions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 ( commercial, industriel,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financial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)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NOK ?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Send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back the file to the Sponsor, for correction</a:t>
            </a:r>
          </a:p>
          <a:p>
            <a:pPr marL="685800" lvl="1" indent="-457200"/>
            <a:r>
              <a:rPr lang="fr-BE" sz="1400" dirty="0">
                <a:latin typeface="Arial" pitchFamily="34" charset="0"/>
                <a:cs typeface="Arial" pitchFamily="34" charset="0"/>
              </a:rPr>
              <a:t>OK ? </a:t>
            </a:r>
            <a:r>
              <a:rPr lang="fr-BE" sz="1400" dirty="0" err="1">
                <a:latin typeface="Arial" pitchFamily="34" charset="0"/>
                <a:cs typeface="Arial" pitchFamily="34" charset="0"/>
              </a:rPr>
              <a:t>Approval</a:t>
            </a:r>
            <a:r>
              <a:rPr lang="fr-BE" sz="1400" dirty="0">
                <a:latin typeface="Arial" pitchFamily="34" charset="0"/>
                <a:cs typeface="Arial" pitchFamily="34" charset="0"/>
              </a:rPr>
              <a:t> of the file		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932</Words>
  <Application>Microsoft Office PowerPoint</Application>
  <PresentationFormat>Affichage à l'écran (4:3)</PresentationFormat>
  <Paragraphs>217</Paragraphs>
  <Slides>18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Georgia</vt:lpstr>
      <vt:lpstr>Symbol</vt:lpstr>
      <vt:lpstr>Verdana</vt:lpstr>
      <vt:lpstr>Project Status Report</vt:lpstr>
      <vt:lpstr>CAPEX – CAPital EXpenditures :  Definition – Budget – Profitability – Approval – Follow-up </vt:lpstr>
      <vt:lpstr>CAPEX – CAPital EXpenditures :  Definition – Budget – Profitability – Approval – Follow-up</vt:lpstr>
      <vt:lpstr>1. Definition  Today expenses, generating future profits </vt:lpstr>
      <vt:lpstr>2. Budget  CAPEX are included in yearly budget process</vt:lpstr>
      <vt:lpstr>3. Profitability   a) Small projets : SPB = Simple Pay-Back</vt:lpstr>
      <vt:lpstr>3. Profitability ( next )   b) Big projects : DCF, DPB, NPV and IRR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2014-11-30T12:42:43Z</dcterms:created>
  <dcterms:modified xsi:type="dcterms:W3CDTF">2019-03-18T20:20:01Z</dcterms:modified>
</cp:coreProperties>
</file>